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1" r:id="rId2"/>
    <p:sldId id="529" r:id="rId3"/>
    <p:sldId id="528" r:id="rId4"/>
    <p:sldId id="530" r:id="rId5"/>
    <p:sldId id="551" r:id="rId6"/>
    <p:sldId id="541" r:id="rId7"/>
    <p:sldId id="543" r:id="rId8"/>
    <p:sldId id="542" r:id="rId9"/>
    <p:sldId id="536" r:id="rId10"/>
    <p:sldId id="537" r:id="rId11"/>
    <p:sldId id="548" r:id="rId12"/>
    <p:sldId id="539" r:id="rId13"/>
    <p:sldId id="546" r:id="rId14"/>
    <p:sldId id="550" r:id="rId15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FF"/>
    <a:srgbClr val="8791C5"/>
    <a:srgbClr val="BCC2DE"/>
    <a:srgbClr val="C1C6E1"/>
    <a:srgbClr val="AAB1D6"/>
    <a:srgbClr val="A4ACD4"/>
    <a:srgbClr val="B3BADB"/>
    <a:srgbClr val="D2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43" autoAdjust="0"/>
    <p:restoredTop sz="99682" autoAdjust="0"/>
  </p:normalViewPr>
  <p:slideViewPr>
    <p:cSldViewPr>
      <p:cViewPr varScale="1">
        <p:scale>
          <a:sx n="125" d="100"/>
          <a:sy n="125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Race</a:t>
            </a:r>
            <a:r>
              <a:rPr lang="en-US" sz="2000" baseline="0">
                <a:latin typeface="Times New Roman" pitchFamily="18" charset="0"/>
                <a:cs typeface="Times New Roman" pitchFamily="18" charset="0"/>
              </a:rPr>
              <a:t> / Ethnicity</a:t>
            </a:r>
          </a:p>
          <a:p>
            <a:pPr>
              <a:defRPr/>
            </a:pPr>
            <a:r>
              <a:rPr lang="en-US" sz="1600" baseline="0">
                <a:latin typeface="Times New Roman" pitchFamily="18" charset="0"/>
                <a:cs typeface="Times New Roman" pitchFamily="18" charset="0"/>
              </a:rPr>
              <a:t>All UMW Schools Combined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613393924438772"/>
          <c:y val="0.23532161181658887"/>
          <c:w val="0.53247324572669663"/>
          <c:h val="0.65320374305295559"/>
        </c:manualLayout>
      </c:layout>
      <c:pieChart>
        <c:varyColors val="1"/>
        <c:ser>
          <c:idx val="0"/>
          <c:order val="0"/>
          <c:tx>
            <c:strRef>
              <c:f>Data!$B$2</c:f>
              <c:strCache>
                <c:ptCount val="1"/>
                <c:pt idx="0">
                  <c:v>Count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000099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50"/>
                      <a:t>American Indian or 
Alaskan Native:</a:t>
                    </a:r>
                    <a:r>
                      <a:rPr lang="en-US" sz="1150" baseline="0"/>
                      <a:t> n=</a:t>
                    </a:r>
                    <a:r>
                      <a:rPr lang="en-US" sz="115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50"/>
                      <a:t>Asian:</a:t>
                    </a:r>
                    <a:r>
                      <a:rPr lang="en-US" sz="1150" baseline="0"/>
                      <a:t> n=</a:t>
                    </a:r>
                    <a:r>
                      <a:rPr lang="en-US" sz="1150"/>
                      <a:t>36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50"/>
                      <a:t>Black or African American:</a:t>
                    </a:r>
                    <a:r>
                      <a:rPr lang="en-US" sz="1150" baseline="0"/>
                      <a:t> n=</a:t>
                    </a:r>
                    <a:r>
                      <a:rPr lang="en-US" sz="115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50">
                        <a:solidFill>
                          <a:schemeClr val="bg1"/>
                        </a:solidFill>
                      </a:rPr>
                      <a:t>White:</a:t>
                    </a:r>
                    <a:r>
                      <a:rPr lang="en-US" sz="1150" baseline="0">
                        <a:solidFill>
                          <a:schemeClr val="bg1"/>
                        </a:solidFill>
                      </a:rPr>
                      <a:t> n=</a:t>
                    </a:r>
                    <a:r>
                      <a:rPr lang="en-US" sz="1150">
                        <a:solidFill>
                          <a:schemeClr val="bg1"/>
                        </a:solidFill>
                      </a:rPr>
                      <a:t>293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50"/>
                      <a:t>Other:</a:t>
                    </a:r>
                    <a:r>
                      <a:rPr lang="en-US" sz="1150" baseline="0"/>
                      <a:t> n=</a:t>
                    </a:r>
                    <a:r>
                      <a:rPr lang="en-US" sz="115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Data!$A$3:$A$7</c:f>
              <c:strCache>
                <c:ptCount val="5"/>
                <c:pt idx="0">
                  <c:v>American Indian or 
Alaskan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White</c:v>
                </c:pt>
                <c:pt idx="4">
                  <c:v>Other</c:v>
                </c:pt>
              </c:strCache>
            </c:strRef>
          </c:cat>
          <c:val>
            <c:numRef>
              <c:f>Data!$B$3:$B$7</c:f>
              <c:numCache>
                <c:formatCode>General</c:formatCode>
                <c:ptCount val="5"/>
                <c:pt idx="0">
                  <c:v>2</c:v>
                </c:pt>
                <c:pt idx="1">
                  <c:v>36</c:v>
                </c:pt>
                <c:pt idx="2">
                  <c:v>6</c:v>
                </c:pt>
                <c:pt idx="3">
                  <c:v>293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Current Research</a:t>
            </a:r>
            <a:r>
              <a:rPr lang="en-US" sz="2000" baseline="0">
                <a:latin typeface="Times New Roman" pitchFamily="18" charset="0"/>
                <a:cs typeface="Times New Roman" pitchFamily="18" charset="0"/>
              </a:rPr>
              <a:t> Involvement</a:t>
            </a:r>
          </a:p>
          <a:p>
            <a:pPr>
              <a:defRPr/>
            </a:pPr>
            <a:r>
              <a:rPr lang="en-US" sz="1600" baseline="0">
                <a:latin typeface="Times New Roman" pitchFamily="18" charset="0"/>
                <a:cs typeface="Times New Roman" pitchFamily="18" charset="0"/>
              </a:rPr>
              <a:t>All UMW Schools Combined</a:t>
            </a:r>
          </a:p>
          <a:p>
            <a:pPr>
              <a:defRPr/>
            </a:pPr>
            <a:r>
              <a:rPr lang="en-US" sz="1200" b="0" baseline="0">
                <a:latin typeface="Times New Roman" pitchFamily="18" charset="0"/>
                <a:cs typeface="Times New Roman" pitchFamily="18" charset="0"/>
              </a:rPr>
              <a:t>(n = 350)</a:t>
            </a:r>
            <a:endParaRPr lang="en-US" sz="1200" b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983561765273921"/>
          <c:y val="0.20899711324630729"/>
          <c:w val="0.58271097898046043"/>
          <c:h val="0.709350075733925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0099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Data!$A$67:$A$68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Data!$B$67:$B$68</c:f>
              <c:numCache>
                <c:formatCode>0%</c:formatCode>
                <c:ptCount val="2"/>
                <c:pt idx="0">
                  <c:v>0.25700000000000001</c:v>
                </c:pt>
                <c:pt idx="1">
                  <c:v>0.74299999999999999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901570054044825"/>
          <c:y val="0.51487368043752235"/>
          <c:w val="0.12825812334374967"/>
          <c:h val="3.3487730333267809E-2"/>
        </c:manualLayout>
      </c:layout>
      <c:overlay val="0"/>
      <c:spPr>
        <a:ln>
          <a:noFill/>
        </a:ln>
      </c:spPr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Current Research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Involvement</a:t>
            </a:r>
          </a:p>
          <a:p>
            <a:pPr>
              <a:defRPr/>
            </a:pPr>
            <a:r>
              <a:rPr lang="en-US" sz="1600" baseline="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School*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Data!$B$73</c:f>
              <c:strCache>
                <c:ptCount val="1"/>
                <c:pt idx="0">
                  <c:v>Percent of alumni currently involved in research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Data!$A$74:$A$77</c:f>
              <c:strCache>
                <c:ptCount val="4"/>
                <c:pt idx="0">
                  <c:v>Graduate School of 
Biomedical Sciences
(13/22)</c:v>
                </c:pt>
                <c:pt idx="1">
                  <c:v>Graduate School of Nursing
(11/50)</c:v>
                </c:pt>
                <c:pt idx="2">
                  <c:v>School of Medicine
(40/166)</c:v>
                </c:pt>
                <c:pt idx="3">
                  <c:v>Graduate Medical Education
(30/156)</c:v>
                </c:pt>
              </c:strCache>
            </c:strRef>
          </c:cat>
          <c:val>
            <c:numRef>
              <c:f>Data!$B$74:$B$77</c:f>
              <c:numCache>
                <c:formatCode>0</c:formatCode>
                <c:ptCount val="4"/>
                <c:pt idx="0">
                  <c:v>59</c:v>
                </c:pt>
                <c:pt idx="1">
                  <c:v>22</c:v>
                </c:pt>
                <c:pt idx="2">
                  <c:v>24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46176"/>
        <c:axId val="41348096"/>
      </c:barChart>
      <c:catAx>
        <c:axId val="4134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1348096"/>
        <c:crosses val="autoZero"/>
        <c:auto val="1"/>
        <c:lblAlgn val="ctr"/>
        <c:lblOffset val="100"/>
        <c:noMultiLvlLbl val="0"/>
      </c:catAx>
      <c:valAx>
        <c:axId val="413480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100" b="0">
                    <a:latin typeface="Times New Roman" pitchFamily="18" charset="0"/>
                    <a:cs typeface="Times New Roman" pitchFamily="18" charset="0"/>
                  </a:rPr>
                  <a:t>Percent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1346176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0.7877</cdr:x>
      <cdr:y>0.43313</cdr:y>
    </cdr:from>
    <cdr:to>
      <cdr:x>0.95413</cdr:x>
      <cdr:y>0.56067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42477" y="2295860"/>
          <a:ext cx="1382323" cy="67608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Times New Roman" pitchFamily="18" charset="0"/>
              <a:cs typeface="Times New Roman" pitchFamily="18" charset="0"/>
            </a:rPr>
            <a:t>Are</a:t>
          </a:r>
          <a:r>
            <a:rPr lang="en-US" sz="1100" baseline="0" dirty="0">
              <a:latin typeface="Times New Roman" pitchFamily="18" charset="0"/>
              <a:cs typeface="Times New Roman" pitchFamily="18" charset="0"/>
            </a:rPr>
            <a:t> you currently involved in research?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474" cy="479399"/>
          </a:xfrm>
          <a:prstGeom prst="rect">
            <a:avLst/>
          </a:prstGeom>
        </p:spPr>
        <p:txBody>
          <a:bodyPr vert="horz" lIns="95645" tIns="47822" rIns="95645" bIns="478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058" y="0"/>
            <a:ext cx="3169474" cy="479399"/>
          </a:xfrm>
          <a:prstGeom prst="rect">
            <a:avLst/>
          </a:prstGeom>
        </p:spPr>
        <p:txBody>
          <a:bodyPr vert="horz" lIns="95645" tIns="47822" rIns="95645" bIns="47822" rtlCol="0"/>
          <a:lstStyle>
            <a:lvl1pPr algn="r">
              <a:defRPr sz="1200"/>
            </a:lvl1pPr>
          </a:lstStyle>
          <a:p>
            <a:fld id="{0617331F-6F8F-4078-9564-1594FD3ED048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52"/>
            <a:ext cx="3169474" cy="479399"/>
          </a:xfrm>
          <a:prstGeom prst="rect">
            <a:avLst/>
          </a:prstGeom>
        </p:spPr>
        <p:txBody>
          <a:bodyPr vert="horz" lIns="95645" tIns="47822" rIns="95645" bIns="4782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Tables produced by the Office of Institutional Research, Evaluation, &amp; Assessment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058" y="9120152"/>
            <a:ext cx="3169474" cy="479399"/>
          </a:xfrm>
          <a:prstGeom prst="rect">
            <a:avLst/>
          </a:prstGeom>
        </p:spPr>
        <p:txBody>
          <a:bodyPr vert="horz" lIns="95645" tIns="47822" rIns="95645" bIns="47822" rtlCol="0" anchor="b"/>
          <a:lstStyle>
            <a:lvl1pPr algn="r">
              <a:defRPr sz="1200"/>
            </a:lvl1pPr>
          </a:lstStyle>
          <a:p>
            <a:fld id="{BE016979-3FB3-4291-A3A4-6EBD0626B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586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8" tIns="48309" rIns="96618" bIns="48309" numCol="1" anchor="t" anchorCtr="0" compatLnSpc="1">
            <a:prstTxWarp prst="textNoShape">
              <a:avLst/>
            </a:prstTxWarp>
          </a:bodyPr>
          <a:lstStyle>
            <a:lvl1pPr defTabSz="96615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8" tIns="48309" rIns="96618" bIns="48309" numCol="1" anchor="t" anchorCtr="0" compatLnSpc="1">
            <a:prstTxWarp prst="textNoShape">
              <a:avLst/>
            </a:prstTxWarp>
          </a:bodyPr>
          <a:lstStyle>
            <a:lvl1pPr algn="r" defTabSz="96615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3" y="4560902"/>
            <a:ext cx="5851496" cy="43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8" tIns="48309" rIns="96618" bIns="48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59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8" tIns="48309" rIns="96618" bIns="48309" numCol="1" anchor="b" anchorCtr="0" compatLnSpc="1">
            <a:prstTxWarp prst="textNoShape">
              <a:avLst/>
            </a:prstTxWarp>
          </a:bodyPr>
          <a:lstStyle>
            <a:lvl1pPr defTabSz="96615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Tables produced by the Office of Institutional Research, Evaluation, &amp; Assessment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3" y="9120159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8" tIns="48309" rIns="96618" bIns="48309" numCol="1" anchor="b" anchorCtr="0" compatLnSpc="1">
            <a:prstTxWarp prst="textNoShape">
              <a:avLst/>
            </a:prstTxWarp>
          </a:bodyPr>
          <a:lstStyle>
            <a:lvl1pPr algn="r" defTabSz="96615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6F8091-E979-4414-8E04-C1BAFE81B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364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828"/>
            <a:fld id="{B3D55AA4-DB15-40B1-8E10-63C258A9CAE6}" type="slidenum">
              <a:rPr lang="en-US" smtClean="0"/>
              <a:pPr defTabSz="964828"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To Edit the Date go to View&gt; Slide Master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On the Title Slide Master, select the text box with the date and edit.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Tables produced by the Office of Institutional Research, Evaluation, &amp; Assessment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Tables produced by the Office of Institutional Research, Evaluation, &amp; Assessment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_aeri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477000" cy="468793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4724400"/>
            <a:ext cx="9144000" cy="2133600"/>
          </a:xfrm>
          <a:prstGeom prst="rect">
            <a:avLst/>
          </a:prstGeom>
          <a:solidFill>
            <a:srgbClr val="0F238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8072438" y="4014788"/>
            <a:ext cx="90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D2D6EA"/>
                </a:solidFill>
                <a:latin typeface="Sabon" pitchFamily="18" charset="0"/>
              </a:rPr>
              <a:t>April 2008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4648200"/>
            <a:ext cx="9144000" cy="2209800"/>
          </a:xfrm>
          <a:prstGeom prst="rect">
            <a:avLst/>
          </a:prstGeom>
          <a:solidFill>
            <a:srgbClr val="0F238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8" name="Picture 14" descr="UMMS-For-blue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2133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4038600"/>
            <a:ext cx="6553200" cy="12954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6553200" cy="16002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CFD3E8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90600"/>
            <a:ext cx="4267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990600"/>
            <a:ext cx="4267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906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181600"/>
          </a:xfrm>
          <a:prstGeom prst="rect">
            <a:avLst/>
          </a:prstGeom>
          <a:gradFill rotWithShape="1">
            <a:gsLst>
              <a:gs pos="0">
                <a:srgbClr val="CFD3E8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0F238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0" name="Picture 6" descr="UMMS-For-reverse3"/>
          <p:cNvPicPr>
            <a:picLocks noChangeAspect="1" noChangeArrowheads="1"/>
          </p:cNvPicPr>
          <p:nvPr userDrawn="1"/>
        </p:nvPicPr>
        <p:blipFill>
          <a:blip r:embed="rId15" cstate="print"/>
          <a:srcRect r="3999"/>
          <a:stretch>
            <a:fillRect/>
          </a:stretch>
        </p:blipFill>
        <p:spPr bwMode="auto">
          <a:xfrm>
            <a:off x="76200" y="6096000"/>
            <a:ext cx="1828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split orient="vert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cap="small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Sabo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Sabo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Sabo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Sabo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Sabo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Sabo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Sabo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Sabon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0"/>
            <a:ext cx="9144000" cy="3048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UMMS 2013 Alumni Survey Report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Response Rate:  27% (364/1364)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> </a:t>
            </a:r>
            <a:endParaRPr lang="en-US" sz="18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562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*Respondents who graduated from SoM and GME are included in tables for both schools.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Tables produced by the Office of Institutional Research, Evaluation, &amp; Assessment.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044318"/>
              </p:ext>
            </p:extLst>
          </p:nvPr>
        </p:nvGraphicFramePr>
        <p:xfrm>
          <a:off x="381000" y="152400"/>
          <a:ext cx="8229600" cy="526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Location of Research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UMW Schools Combined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4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621140"/>
              </p:ext>
            </p:extLst>
          </p:nvPr>
        </p:nvGraphicFramePr>
        <p:xfrm>
          <a:off x="838200" y="1600200"/>
          <a:ext cx="7414260" cy="3276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3604260"/>
              </a:tblGrid>
              <a:tr h="819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Highest three percentages where research takes place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Percent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Hospital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55% (46/84)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University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20% (17/84)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Community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11% (9/84)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5715000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Tables produced by the Office of Institutional Research, Evaluation, &amp; Assessment.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Research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UMW Schools Combined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4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068634"/>
              </p:ext>
            </p:extLst>
          </p:nvPr>
        </p:nvGraphicFramePr>
        <p:xfrm>
          <a:off x="838200" y="1600200"/>
          <a:ext cx="7391400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3800"/>
                <a:gridCol w="3657600"/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If currently involved in research, select all that apply.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Percent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Basic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12% (11/90)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Clinical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78% (70/90)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Translational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16% (14/90)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9% (8/90)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715000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Tables produced by the Office of Institutional Research, Evaluation, &amp; Assessment.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Moving forward…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year graduates celebrating their 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etc. anniversary will be asked to complete alumni survey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annual results will provide career information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alumni, which will allow for better tracking of the success of UMMS graduates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71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Survey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657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Developed in collaboration with I.S. &amp; U.I.T.S.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Disseminated first institution-wide alumni survey in October 2010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UMMS surveyed graduates celebrating their 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etc. anniversary (Classes of 1977, 1982, 1987, 1992, 1997, 2002, and 2007)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Analysis and reporting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conducted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IREA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Response Rate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School</a:t>
            </a:r>
            <a:endParaRPr lang="en-US" sz="200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90358577"/>
              </p:ext>
            </p:extLst>
          </p:nvPr>
        </p:nvGraphicFramePr>
        <p:xfrm>
          <a:off x="609600" y="1143000"/>
          <a:ext cx="8001000" cy="419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63610"/>
                <a:gridCol w="273739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Response Rate by School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Percent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Graduate School of Biomedical Sciences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15% (23/151)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Graduate School of Nursing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76% (52/68)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School of Medicine and Graduate Medical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Education* 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25% (289/1145)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All</a:t>
                      </a:r>
                      <a:r>
                        <a:rPr lang="en-US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Schools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27% (364/1364)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562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*SoM and GME response rates combined because they were listed once in master dataset.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Tables produced by the Office of Institutional Research, Evaluation, &amp; Assessment.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85710"/>
            <a:ext cx="563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Graphs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produced by the Office of Institutional Research, Evaluation, and Assessment.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708879"/>
              </p:ext>
            </p:extLst>
          </p:nvPr>
        </p:nvGraphicFramePr>
        <p:xfrm>
          <a:off x="304800" y="76199"/>
          <a:ext cx="8458200" cy="541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Clinical Practice License in Massachusetts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School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43886"/>
              </p:ext>
            </p:extLst>
          </p:nvPr>
        </p:nvGraphicFramePr>
        <p:xfrm>
          <a:off x="762000" y="1600200"/>
          <a:ext cx="7490460" cy="280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27742"/>
                <a:gridCol w="2562718"/>
              </a:tblGrid>
              <a:tr h="701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Obtained </a:t>
                      </a:r>
                      <a:r>
                        <a:rPr lang="en-US" sz="1800" u="sng" dirty="0">
                          <a:latin typeface="Times New Roman" pitchFamily="18" charset="0"/>
                          <a:cs typeface="Times New Roman" pitchFamily="18" charset="0"/>
                        </a:rPr>
                        <a:t>initial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license in MA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Percent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School of Medicine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50% (52/104)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Graduate Medical Education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54% (54/100)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Overall*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48% (86/178)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4102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This information not requested from GSBS respondents.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*Respondents who graduated from SoM and GME are included in tables for both schools.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Tables produced by the Office of Institutional Research, Evaluation, &amp; Assessment.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</p:spTree>
    <p:extLst>
      <p:ext uri="{BB962C8B-B14F-4D97-AF65-F5344CB8AC3E}">
        <p14:creationId xmlns:p14="http://schemas.microsoft.com/office/powerpoint/2010/main" val="42712095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Initial/Current License in Massachusetts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School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8798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262819"/>
              </p:ext>
            </p:extLst>
          </p:nvPr>
        </p:nvGraphicFramePr>
        <p:xfrm>
          <a:off x="609600" y="1295400"/>
          <a:ext cx="764286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3775"/>
                <a:gridCol w="3459085"/>
              </a:tblGrid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Obtained at least one (</a:t>
                      </a:r>
                      <a:r>
                        <a:rPr lang="en-US" sz="1800" u="sng" dirty="0">
                          <a:latin typeface="Times New Roman" pitchFamily="18" charset="0"/>
                          <a:cs typeface="Times New Roman" pitchFamily="18" charset="0"/>
                        </a:rPr>
                        <a:t>initial or current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) license in MA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Percent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Graduate School of Nursing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44% (4/9)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School of Medicine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60% (67/112)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Graduate Medical Education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55% (61/111)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Overall*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54% (110/205)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410200"/>
            <a:ext cx="541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This information not requested from GSBS respondents.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*Respondents who graduated from SoM and GME are included in tables for both schools.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Tables produced by the Office of Institutional Research, Evaluation, &amp; Assessment.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Type of Practice/Position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UMW Schools and by school*</a:t>
            </a:r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66716132"/>
              </p:ext>
            </p:extLst>
          </p:nvPr>
        </p:nvGraphicFramePr>
        <p:xfrm>
          <a:off x="228601" y="1066800"/>
          <a:ext cx="8610600" cy="4335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2141"/>
                <a:gridCol w="1438858"/>
                <a:gridCol w="1391916"/>
                <a:gridCol w="1494020"/>
                <a:gridCol w="1533665"/>
              </a:tblGrid>
              <a:tr h="9985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Practice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Settings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All Schools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Graduate School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Nursing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School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Medicine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Graduate Medical Education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8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Academic Health Center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(49/321)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(9/50)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(25/162)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(19/151)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5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Hospital-based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Specialty Care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(e.g., pathology, ER)</a:t>
                      </a:r>
                      <a:endParaRPr lang="en-US" sz="16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20%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(63/321)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(7/50)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22%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(36/162)</a:t>
                      </a:r>
                      <a:endParaRPr lang="en-US" sz="16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21%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(32/151)</a:t>
                      </a:r>
                      <a:endParaRPr lang="en-US" sz="16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8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Office-based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Specialty Care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(including hospital care)</a:t>
                      </a:r>
                      <a:endParaRPr lang="en-US" sz="16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(52/321)</a:t>
                      </a: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(2/50)</a:t>
                      </a: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(24/162)</a:t>
                      </a: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(35/151)</a:t>
                      </a: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5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Ambulatory Care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(including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associated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hospital care)</a:t>
                      </a:r>
                      <a:endParaRPr lang="en-US" sz="16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(29/321)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(2/50)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(15/162)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(16/151)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486400"/>
            <a:ext cx="655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This information not requested from GSBS respondents.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*Respondents who graduated from SoM and GME are included in tables for both schools.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Tables produced by the Office of Institutional Research, Evaluation, &amp; Assessment.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Primary Specialty in Primary Care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School*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809318"/>
              </p:ext>
            </p:extLst>
          </p:nvPr>
        </p:nvGraphicFramePr>
        <p:xfrm>
          <a:off x="457200" y="990599"/>
          <a:ext cx="8001000" cy="44195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1905000"/>
                <a:gridCol w="1905000"/>
                <a:gridCol w="1905000"/>
              </a:tblGrid>
              <a:tr h="623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Primary Specialty in Primary Care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Graduate School of Nursing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School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Medicine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Graduate Medical Education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Family Medicine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14% (23/168)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12% (19/156)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Internal Medicine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29% (2/7)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25% (42/168)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22% (34/156)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Internal Medicine/Pediatrics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2% (4/168)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3% (4/156)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Pediatrics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13% (22/168)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 (15/156)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Subtotal Primary Care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29% (2/7)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54% (91/168)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46% (72/156)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Emergency Medicine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13% (22/168)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 (15/156)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OB/GYN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4%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(7/168)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3% (4/156)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Total Primary Care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29% (2/7)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71% (120/168)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58% (91/156)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4102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This information not requested from GSBS respondents.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*Respondents who graduated from SoM and GME are included in tables for both schools.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Tables produced by the Office of Institutional Research, Evaluation, &amp; Assessment.</a:t>
            </a:r>
            <a:endParaRPr lang="en-US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02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" y="5530185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Graphs produced by the Office of Institutional Research, Evaluation, and Assessment.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UMMS 2013 Alumni Survey Report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72679"/>
              </p:ext>
            </p:extLst>
          </p:nvPr>
        </p:nvGraphicFramePr>
        <p:xfrm>
          <a:off x="381000" y="185737"/>
          <a:ext cx="8305799" cy="530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33&quot;&gt;&lt;/object&gt;&lt;object type=&quot;2&quot; unique_id=&quot;10134&quot;&gt;&lt;object type=&quot;3&quot; unique_id=&quot;10135&quot;&gt;&lt;property id=&quot;20148&quot; value=&quot;5&quot;/&gt;&lt;property id=&quot;20300&quot; value=&quot;Slide 1 - &amp;quot;&amp;#x0D;&amp;#x0A;&amp;#x0D;&amp;#x0A;The University of Massachusetts &amp;#x0D;&amp;#x0A;Medical School &amp;quot;&quot;/&gt;&lt;property id=&quot;20307&quot; value=&quot;441&quot;/&gt;&lt;/object&gt;&lt;object type=&quot;3&quot; unique_id=&quot;10136&quot;&gt;&lt;property id=&quot;20148&quot; value=&quot;5&quot;/&gt;&lt;property id=&quot;20300&quot; value=&quot;Slide 2&quot;/&gt;&lt;property id=&quot;20307&quot; value=&quot;5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Sabon"/>
        <a:ea typeface=""/>
        <a:cs typeface=""/>
      </a:majorFont>
      <a:minorFont>
        <a:latin typeface="Sab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8177</TotalTime>
  <Words>992</Words>
  <Application>Microsoft Office PowerPoint</Application>
  <PresentationFormat>On-screen Show (4:3)</PresentationFormat>
  <Paragraphs>193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   UMMS 2013 Alumni Survey Report  Response Rate:  27% (364/1364)  </vt:lpstr>
      <vt:lpstr>Survey Methodology</vt:lpstr>
      <vt:lpstr>Response Rate By School</vt:lpstr>
      <vt:lpstr>PowerPoint Presentation</vt:lpstr>
      <vt:lpstr>Clinical Practice License in Massachusetts By School</vt:lpstr>
      <vt:lpstr>Initial/Current License in Massachusetts By School</vt:lpstr>
      <vt:lpstr>Type of Practice/Position All UMW Schools and by school*</vt:lpstr>
      <vt:lpstr>Primary Specialty in Primary Care By School*</vt:lpstr>
      <vt:lpstr>PowerPoint Presentation</vt:lpstr>
      <vt:lpstr>PowerPoint Presentation</vt:lpstr>
      <vt:lpstr>Location of Research All UMW Schools Combined</vt:lpstr>
      <vt:lpstr>Current Research All UMW Schools Combined</vt:lpstr>
      <vt:lpstr>Moving forward…</vt:lpstr>
      <vt:lpstr>Questions?</vt:lpstr>
    </vt:vector>
  </TitlesOfParts>
  <Company>UMMS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PAP_Template</dc:title>
  <dc:creator>ARCS</dc:creator>
  <cp:lastModifiedBy>Pemberton, Moya</cp:lastModifiedBy>
  <cp:revision>859</cp:revision>
  <cp:lastPrinted>2014-07-15T12:43:14Z</cp:lastPrinted>
  <dcterms:created xsi:type="dcterms:W3CDTF">2008-02-12T20:18:05Z</dcterms:created>
  <dcterms:modified xsi:type="dcterms:W3CDTF">2014-07-15T12:43:19Z</dcterms:modified>
</cp:coreProperties>
</file>