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9" r:id="rId5"/>
    <p:sldId id="260" r:id="rId6"/>
    <p:sldId id="26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824"/>
    <a:srgbClr val="214A5D"/>
    <a:srgbClr val="285156"/>
    <a:srgbClr val="376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71" autoAdjust="0"/>
    <p:restoredTop sz="95647"/>
  </p:normalViewPr>
  <p:slideViewPr>
    <p:cSldViewPr snapToGrid="0">
      <p:cViewPr varScale="1">
        <p:scale>
          <a:sx n="130" d="100"/>
          <a:sy n="130" d="100"/>
        </p:scale>
        <p:origin x="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01519-C3C4-1D42-BFE9-AC16DB90B70C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0BB37-0291-A34B-9BF1-5109D5007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51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0BB37-0291-A34B-9BF1-5109D50073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0BB37-0291-A34B-9BF1-5109D50073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3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8EF3-B64B-4E3B-8F2B-685763B95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1DC7E-44E6-4476-8958-80B61740D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7762-761B-4DAF-A721-66B581DE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7DDC-2CA3-44CF-9DDF-7CB2BD287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A37E9-A12E-4794-A32F-BAEF24FD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5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DD117-5C2E-460F-A962-CAF1C774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97B34-E074-400E-896A-840B95E35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C7BA5-2707-4538-BC41-9FDBCDBF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51FB-D04B-49EA-B0DE-2B9FCAFA8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80529-527B-4008-BE34-EF5A35C3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9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9DF2C-062B-4F01-A9E2-A3D76A549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A2489-FA6B-4396-9BC0-D2CA53F96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0B4A8-7D38-4ED8-8033-DC9EA8DF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5AD72-D243-4CFA-B74F-4DBCF5A2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93C57-1916-4C42-99F3-B579A06D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86A1-DBD5-4FCE-A748-B274E4D0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6F39F-8474-48C8-811E-F58DB013A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FD6D3-5EB4-4F0B-B8A7-11F50FAD0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B08BB-F3EA-4DE7-A5A0-9D9ACE2A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92C22-3C58-4595-B971-1A744F40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2ECE-A21F-4BFB-BFBA-5FD4762E6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ED35C-3181-4FA5-8623-99F6583C7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D8DA2-7FA2-463D-A5B1-6CA9579B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63FA0-21BA-4657-A5D9-BCD05546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7D819-B28B-4146-A577-D6508A20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2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4C43-1E02-470F-8F1D-052EE3046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59D7-2E2C-4DBF-A069-25C613D69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7A59B-4BD0-4578-8A81-EE16E1729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22CF8-2326-4C1F-BFB8-B3332929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D0A1B-D505-4355-ACD7-0816729A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74E01-5A67-43B3-A4F8-B0167A8A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215B4-9797-4222-A0DB-482B1D01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AE6E7-8DD0-4BB5-ACBF-009BA716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C1FC3-1B7C-4137-9419-A319F3FD6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0538E-7F90-40A3-961A-849901F8D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18AA1-5324-4603-8703-59A86F2DB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78AF3-B608-41C2-AABA-B5434D6C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FDE87-C481-4E78-8695-FECC1006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A90411-054F-46C4-A4EC-380DB9C1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9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8DEA-1296-4634-91F5-165BD46E4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DB4F7-12C8-4960-9113-39ECE0AA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277F7-7A3F-4DE1-8E56-551F2945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6CD53-82D8-4A58-ACBC-671A994F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8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EAD54-98AC-4E6F-A295-DD5F519C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CC0E90-56DD-4298-8527-35D16418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534DB-1C08-4F35-99B2-BC088B56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4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D218-C191-46DE-AED1-0919B8F2E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EED84-59A9-4B57-AC79-3E06F2F63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15E42-D7A5-4917-9CF8-194B01FF2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952E-3555-425F-AF1E-0FF0A5873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390DF-0F32-4906-BD36-DEFA77BB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38D88-3630-4F15-B58A-3BAB4E8A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3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EF299-C09C-49A8-9B83-1BE211647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07DFE4-128B-4734-A6B5-A7003CE94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23F23-6A6A-4C42-90B3-7D69CCFAB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586A7-CFD1-4D44-8AB4-D061F440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CC0A8-BC50-4E25-AB5C-9C1F8D81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44D21-A9F0-468C-8B40-98501A00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C49C2A-3E93-4AF9-A05F-393A0451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E254F-3CD1-420D-B86C-E469E0A8C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13C6B-7FA7-41ED-8E0B-33DB2FB47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4803A-1757-4370-881E-DDE1D97E4B7F}" type="datetimeFigureOut">
              <a:rPr lang="en-US" smtClean="0"/>
              <a:t>10/21/20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E3D48-005B-48FC-A73B-EB8DD5947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48584-ED3A-49F7-85F7-A54E190DD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3E534C-8CB6-4169-8587-24D41BA6381B}"/>
              </a:ext>
            </a:extLst>
          </p:cNvPr>
          <p:cNvSpPr/>
          <p:nvPr/>
        </p:nvSpPr>
        <p:spPr>
          <a:xfrm>
            <a:off x="1273343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ACEE9-346F-46EE-9973-A783CF0746E5}"/>
              </a:ext>
            </a:extLst>
          </p:cNvPr>
          <p:cNvSpPr/>
          <p:nvPr/>
        </p:nvSpPr>
        <p:spPr>
          <a:xfrm>
            <a:off x="3946033" y="469105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65436-B284-47DE-8224-64838A9645E2}"/>
              </a:ext>
            </a:extLst>
          </p:cNvPr>
          <p:cNvSpPr/>
          <p:nvPr/>
        </p:nvSpPr>
        <p:spPr>
          <a:xfrm>
            <a:off x="6600352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84559-DD8C-49D2-B3B4-570B64F11FB4}"/>
              </a:ext>
            </a:extLst>
          </p:cNvPr>
          <p:cNvSpPr/>
          <p:nvPr/>
        </p:nvSpPr>
        <p:spPr>
          <a:xfrm>
            <a:off x="9351941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FY2024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043F66-E2E4-41FC-B42B-6B69190B4B61}"/>
              </a:ext>
            </a:extLst>
          </p:cNvPr>
          <p:cNvSpPr/>
          <p:nvPr/>
        </p:nvSpPr>
        <p:spPr>
          <a:xfrm rot="16200000">
            <a:off x="153197" y="4255980"/>
            <a:ext cx="1542479" cy="4518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prstClr val="white"/>
                </a:solidFill>
              </a:rPr>
              <a:t>Service Mgmt.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D274B5-4F78-453E-A4FE-443E0590C330}"/>
              </a:ext>
            </a:extLst>
          </p:cNvPr>
          <p:cNvSpPr txBox="1"/>
          <p:nvPr/>
        </p:nvSpPr>
        <p:spPr>
          <a:xfrm>
            <a:off x="939357" y="34786"/>
            <a:ext cx="10813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Operations Roadmap – Data Center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18778D6-EFCC-4DBA-AD4E-5FA37F8A408B}"/>
              </a:ext>
            </a:extLst>
          </p:cNvPr>
          <p:cNvSpPr txBox="1"/>
          <p:nvPr/>
        </p:nvSpPr>
        <p:spPr>
          <a:xfrm>
            <a:off x="1273342" y="2939873"/>
            <a:ext cx="2523185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Upgrade, replace and retire all Windows and SQL 2008 systems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2E5047B-5FF7-4540-AF7D-4E72A8DC5BA1}"/>
              </a:ext>
            </a:extLst>
          </p:cNvPr>
          <p:cNvSpPr txBox="1"/>
          <p:nvPr/>
        </p:nvSpPr>
        <p:spPr>
          <a:xfrm>
            <a:off x="3097803" y="3728238"/>
            <a:ext cx="3354683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Organize ServiceNow into 60 Service Workflows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088C13-E7D9-4E35-9990-F07FFDB82E6E}"/>
              </a:ext>
            </a:extLst>
          </p:cNvPr>
          <p:cNvSpPr txBox="1"/>
          <p:nvPr/>
        </p:nvSpPr>
        <p:spPr>
          <a:xfrm>
            <a:off x="1253332" y="4236904"/>
            <a:ext cx="2486346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Create SNOW Asset Collection and management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2715A8-9BAA-484A-A636-AA678771D2B6}"/>
              </a:ext>
            </a:extLst>
          </p:cNvPr>
          <p:cNvSpPr txBox="1"/>
          <p:nvPr/>
        </p:nvSpPr>
        <p:spPr>
          <a:xfrm>
            <a:off x="1273342" y="920440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Data Center Space and Power Utilization Report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184F39-67D0-7540-B72E-87360C513D5F}"/>
              </a:ext>
            </a:extLst>
          </p:cNvPr>
          <p:cNvSpPr txBox="1"/>
          <p:nvPr/>
        </p:nvSpPr>
        <p:spPr>
          <a:xfrm>
            <a:off x="1273342" y="1432043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Data Center Lifecycle Report for Servers, Storage &amp; Network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8F6B19-6352-2846-A14F-DA628B86C88C}"/>
              </a:ext>
            </a:extLst>
          </p:cNvPr>
          <p:cNvSpPr txBox="1"/>
          <p:nvPr/>
        </p:nvSpPr>
        <p:spPr>
          <a:xfrm>
            <a:off x="3946033" y="937064"/>
            <a:ext cx="2506453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Establish a Data Center hardware refresh formula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D138E53-0FF6-8749-8F62-E65C7F7E804E}"/>
              </a:ext>
            </a:extLst>
          </p:cNvPr>
          <p:cNvSpPr txBox="1"/>
          <p:nvPr/>
        </p:nvSpPr>
        <p:spPr>
          <a:xfrm>
            <a:off x="8507020" y="937064"/>
            <a:ext cx="3354683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Build discrete service levels and costs for the different Data Center residents.  Include Availability, Data Integrity, Monitoring &amp; Response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3CA0882-240A-3A4E-B2B4-8FFBF4A3402D}"/>
              </a:ext>
            </a:extLst>
          </p:cNvPr>
          <p:cNvSpPr txBox="1"/>
          <p:nvPr/>
        </p:nvSpPr>
        <p:spPr>
          <a:xfrm>
            <a:off x="4923010" y="1486143"/>
            <a:ext cx="3354683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Establish H/W and S/W standards for Data Center Compute, Storage, Network, and Telecom solutions</a:t>
            </a:r>
          </a:p>
        </p:txBody>
      </p:sp>
      <p:sp>
        <p:nvSpPr>
          <p:cNvPr id="44" name="TextBox 47">
            <a:extLst>
              <a:ext uri="{FF2B5EF4-FFF2-40B4-BE49-F238E27FC236}">
                <a16:creationId xmlns:a16="http://schemas.microsoft.com/office/drawing/2014/main" id="{BBBFC449-56EC-AC49-BDD4-535553883E7A}"/>
              </a:ext>
            </a:extLst>
          </p:cNvPr>
          <p:cNvSpPr txBox="1"/>
          <p:nvPr/>
        </p:nvSpPr>
        <p:spPr>
          <a:xfrm>
            <a:off x="1273342" y="2442903"/>
            <a:ext cx="2879558" cy="46166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Configure Nagios &amp; SolarWinds to monitor, alert and track Data Center events</a:t>
            </a:r>
          </a:p>
        </p:txBody>
      </p:sp>
      <p:sp>
        <p:nvSpPr>
          <p:cNvPr id="46" name="TextBox 31">
            <a:extLst>
              <a:ext uri="{FF2B5EF4-FFF2-40B4-BE49-F238E27FC236}">
                <a16:creationId xmlns:a16="http://schemas.microsoft.com/office/drawing/2014/main" id="{0E83402B-C622-6845-B6C2-8524518D762B}"/>
              </a:ext>
            </a:extLst>
          </p:cNvPr>
          <p:cNvSpPr txBox="1"/>
          <p:nvPr/>
        </p:nvSpPr>
        <p:spPr>
          <a:xfrm>
            <a:off x="3946033" y="4236904"/>
            <a:ext cx="2984500" cy="4451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Application Portfolio Management for all applications supported by DevOps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A01D0A-6C48-9F4A-9348-5F61F9B595AE}"/>
              </a:ext>
            </a:extLst>
          </p:cNvPr>
          <p:cNvSpPr/>
          <p:nvPr/>
        </p:nvSpPr>
        <p:spPr>
          <a:xfrm rot="16200000">
            <a:off x="-316115" y="1935046"/>
            <a:ext cx="2481098" cy="45188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Operations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6E8D7CB-6BCB-C948-AE3A-217C9A31E7A6}"/>
              </a:ext>
            </a:extLst>
          </p:cNvPr>
          <p:cNvSpPr txBox="1"/>
          <p:nvPr/>
        </p:nvSpPr>
        <p:spPr>
          <a:xfrm>
            <a:off x="1273342" y="1945906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DCO Consumption Report by Campus for CPU, Memory &amp; Storage</a:t>
            </a: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F1B0B40C-156F-CD4C-9C62-6C7445D4D200}"/>
              </a:ext>
            </a:extLst>
          </p:cNvPr>
          <p:cNvSpPr txBox="1"/>
          <p:nvPr/>
        </p:nvSpPr>
        <p:spPr>
          <a:xfrm>
            <a:off x="7163293" y="4253419"/>
            <a:ext cx="2984500" cy="4286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IT Business Management that provides business to application to compute matrix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CADECAA7-8725-C243-8225-F8BCA8562051}"/>
              </a:ext>
            </a:extLst>
          </p:cNvPr>
          <p:cNvSpPr txBox="1"/>
          <p:nvPr/>
        </p:nvSpPr>
        <p:spPr>
          <a:xfrm>
            <a:off x="1253332" y="4786264"/>
            <a:ext cx="2486346" cy="4669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DCO Operational Level Agreements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DCO – Change Management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BE4FF72-CBFD-3A43-9F7C-3DAD1E671D1B}"/>
              </a:ext>
            </a:extLst>
          </p:cNvPr>
          <p:cNvSpPr/>
          <p:nvPr/>
        </p:nvSpPr>
        <p:spPr>
          <a:xfrm>
            <a:off x="223883" y="5452157"/>
            <a:ext cx="11628402" cy="13465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Goals and Benefits post FY-2021</a:t>
            </a:r>
          </a:p>
          <a:p>
            <a:pPr algn="ctr"/>
            <a:endParaRPr lang="en-US" sz="1600" b="1" dirty="0"/>
          </a:p>
          <a:p>
            <a:pPr marL="342900" indent="-342900">
              <a:buAutoNum type="arabicPeriod"/>
            </a:pPr>
            <a:r>
              <a:rPr lang="en-US" sz="1200" dirty="0"/>
              <a:t>Datacenter infrastructure consumption reporting and associated billing for different campuses hosted in South street Datacenter</a:t>
            </a:r>
          </a:p>
          <a:p>
            <a:pPr marL="342900" indent="-342900">
              <a:buAutoNum type="arabicPeriod"/>
            </a:pPr>
            <a:r>
              <a:rPr lang="en-US" sz="1200" dirty="0"/>
              <a:t>Mature operations and support model in Tier1, tier2, tier 3</a:t>
            </a:r>
          </a:p>
          <a:p>
            <a:pPr marL="342900" indent="-342900">
              <a:buAutoNum type="arabicPeriod"/>
            </a:pPr>
            <a:r>
              <a:rPr lang="en-US" sz="1200" dirty="0"/>
              <a:t>UMMS Data Center Operations will be available for external entities as a potential revenue generator</a:t>
            </a:r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85D75535-C6F6-8541-96E8-AF4F1D213556}"/>
              </a:ext>
            </a:extLst>
          </p:cNvPr>
          <p:cNvSpPr txBox="1"/>
          <p:nvPr/>
        </p:nvSpPr>
        <p:spPr>
          <a:xfrm>
            <a:off x="7846257" y="4771958"/>
            <a:ext cx="4006471" cy="59250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Business continuity and Disaster Recovery methodology and approach for all applications managed by DCO and are in Datacenter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8AEBB4F-1B55-E04C-95BE-E9C7B21DEEA2}"/>
              </a:ext>
            </a:extLst>
          </p:cNvPr>
          <p:cNvSpPr txBox="1"/>
          <p:nvPr/>
        </p:nvSpPr>
        <p:spPr>
          <a:xfrm>
            <a:off x="1273342" y="3710685"/>
            <a:ext cx="1744873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SNOW Health check report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5711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3E534C-8CB6-4169-8587-24D41BA6381B}"/>
              </a:ext>
            </a:extLst>
          </p:cNvPr>
          <p:cNvSpPr/>
          <p:nvPr/>
        </p:nvSpPr>
        <p:spPr>
          <a:xfrm>
            <a:off x="1273343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ACEE9-346F-46EE-9973-A783CF0746E5}"/>
              </a:ext>
            </a:extLst>
          </p:cNvPr>
          <p:cNvSpPr/>
          <p:nvPr/>
        </p:nvSpPr>
        <p:spPr>
          <a:xfrm>
            <a:off x="3946033" y="469105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65436-B284-47DE-8224-64838A9645E2}"/>
              </a:ext>
            </a:extLst>
          </p:cNvPr>
          <p:cNvSpPr/>
          <p:nvPr/>
        </p:nvSpPr>
        <p:spPr>
          <a:xfrm>
            <a:off x="6600352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84559-DD8C-49D2-B3B4-570B64F11FB4}"/>
              </a:ext>
            </a:extLst>
          </p:cNvPr>
          <p:cNvSpPr/>
          <p:nvPr/>
        </p:nvSpPr>
        <p:spPr>
          <a:xfrm>
            <a:off x="9351941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FY2024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043F66-E2E4-41FC-B42B-6B69190B4B61}"/>
              </a:ext>
            </a:extLst>
          </p:cNvPr>
          <p:cNvSpPr/>
          <p:nvPr/>
        </p:nvSpPr>
        <p:spPr>
          <a:xfrm rot="16200000">
            <a:off x="315356" y="4487548"/>
            <a:ext cx="1135022" cy="43525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white"/>
                </a:solidFill>
              </a:rPr>
              <a:t> Service Mgmt.</a:t>
            </a:r>
          </a:p>
          <a:p>
            <a:pPr lvl="0" algn="ctr"/>
            <a:endParaRPr lang="en-US" sz="1200" b="1" dirty="0">
              <a:solidFill>
                <a:prstClr val="white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D274B5-4F78-453E-A4FE-443E0590C330}"/>
              </a:ext>
            </a:extLst>
          </p:cNvPr>
          <p:cNvSpPr txBox="1"/>
          <p:nvPr/>
        </p:nvSpPr>
        <p:spPr>
          <a:xfrm>
            <a:off x="939357" y="34786"/>
            <a:ext cx="10813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Operations Roadmap – Campus &amp; Buildings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088C13-E7D9-4E35-9990-F07FFDB82E6E}"/>
              </a:ext>
            </a:extLst>
          </p:cNvPr>
          <p:cNvSpPr txBox="1"/>
          <p:nvPr/>
        </p:nvSpPr>
        <p:spPr>
          <a:xfrm>
            <a:off x="1268379" y="4169948"/>
            <a:ext cx="2509761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Build processes for Telephony needs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2715A8-9BAA-484A-A636-AA678771D2B6}"/>
              </a:ext>
            </a:extLst>
          </p:cNvPr>
          <p:cNvSpPr txBox="1"/>
          <p:nvPr/>
        </p:nvSpPr>
        <p:spPr>
          <a:xfrm>
            <a:off x="1268378" y="1063849"/>
            <a:ext cx="2509762" cy="8309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Telephony platform modernization (1. Ericsson to Avaya system)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(2. Windstream to TPX carrier)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(UITS migration to UMMS Avaya)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8F6B19-6352-2846-A14F-DA628B86C88C}"/>
              </a:ext>
            </a:extLst>
          </p:cNvPr>
          <p:cNvSpPr txBox="1"/>
          <p:nvPr/>
        </p:nvSpPr>
        <p:spPr>
          <a:xfrm>
            <a:off x="3948791" y="1062909"/>
            <a:ext cx="5164081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Telephony improvements that includes Circuit updates, Device replacements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3CA0882-240A-3A4E-B2B4-8FFBF4A3402D}"/>
              </a:ext>
            </a:extLst>
          </p:cNvPr>
          <p:cNvSpPr txBox="1"/>
          <p:nvPr/>
        </p:nvSpPr>
        <p:spPr>
          <a:xfrm>
            <a:off x="4925952" y="1579657"/>
            <a:ext cx="5419048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Campus wide network refresh I that includes WiFi6, 5G network, Switching refresh in closets,  Circuit redundancy and optimization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A01D0A-6C48-9F4A-9348-5F61F9B595AE}"/>
              </a:ext>
            </a:extLst>
          </p:cNvPr>
          <p:cNvSpPr/>
          <p:nvPr/>
        </p:nvSpPr>
        <p:spPr>
          <a:xfrm rot="16200000">
            <a:off x="123978" y="1540458"/>
            <a:ext cx="1551029" cy="40200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Operations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CADECAA7-8725-C243-8225-F8BCA8562051}"/>
              </a:ext>
            </a:extLst>
          </p:cNvPr>
          <p:cNvSpPr txBox="1"/>
          <p:nvPr/>
        </p:nvSpPr>
        <p:spPr>
          <a:xfrm>
            <a:off x="1268378" y="4562087"/>
            <a:ext cx="3954628" cy="3649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Network devices and Telephony asset management for all Campuses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BE4FF72-CBFD-3A43-9F7C-3DAD1E671D1B}"/>
              </a:ext>
            </a:extLst>
          </p:cNvPr>
          <p:cNvSpPr/>
          <p:nvPr/>
        </p:nvSpPr>
        <p:spPr>
          <a:xfrm>
            <a:off x="233301" y="5472164"/>
            <a:ext cx="11628402" cy="127293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Goals and Benefits post FY-2021</a:t>
            </a:r>
          </a:p>
          <a:p>
            <a:pPr algn="ctr"/>
            <a:endParaRPr lang="en-US" sz="1600" dirty="0"/>
          </a:p>
          <a:p>
            <a:pPr marL="342900" indent="-342900">
              <a:buAutoNum type="arabicPeriod"/>
            </a:pPr>
            <a:r>
              <a:rPr lang="en-US" sz="1200" dirty="0"/>
              <a:t>Improved connectivity to faculty, Employees and Students in Wireless and Cellular</a:t>
            </a:r>
          </a:p>
          <a:p>
            <a:pPr marL="342900" indent="-342900">
              <a:buAutoNum type="arabicPeriod"/>
            </a:pPr>
            <a:r>
              <a:rPr lang="en-US" sz="1200" dirty="0"/>
              <a:t>Reduction in spend YOY</a:t>
            </a:r>
          </a:p>
          <a:p>
            <a:pPr marL="342900" indent="-342900">
              <a:buAutoNum type="arabicPeriod"/>
            </a:pPr>
            <a:r>
              <a:rPr lang="en-US" sz="1200" dirty="0"/>
              <a:t>Operational level agreements for all Campuses support needs</a:t>
            </a:r>
          </a:p>
          <a:p>
            <a:pPr marL="342900" indent="-342900">
              <a:buAutoNum type="arabicPeriod"/>
            </a:pPr>
            <a:endParaRPr lang="en-US" sz="1200" dirty="0"/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85D75535-C6F6-8541-96E8-AF4F1D213556}"/>
              </a:ext>
            </a:extLst>
          </p:cNvPr>
          <p:cNvSpPr txBox="1"/>
          <p:nvPr/>
        </p:nvSpPr>
        <p:spPr>
          <a:xfrm>
            <a:off x="1268378" y="5007990"/>
            <a:ext cx="3954628" cy="26469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Build Circuit Inventory and associated Financial ownership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6F1847-EADB-1E45-A5E9-78DCCABAE6C6}"/>
              </a:ext>
            </a:extLst>
          </p:cNvPr>
          <p:cNvSpPr/>
          <p:nvPr/>
        </p:nvSpPr>
        <p:spPr>
          <a:xfrm rot="16200000">
            <a:off x="264027" y="3210199"/>
            <a:ext cx="1254304" cy="41862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prstClr val="white"/>
                </a:solidFill>
              </a:rPr>
              <a:t>Productivity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ABD0F1C-C7DE-394D-82D6-93995600625D}"/>
              </a:ext>
            </a:extLst>
          </p:cNvPr>
          <p:cNvSpPr txBox="1"/>
          <p:nvPr/>
        </p:nvSpPr>
        <p:spPr>
          <a:xfrm>
            <a:off x="1259470" y="3581574"/>
            <a:ext cx="2509762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Main Campus wireless and Cellular assessment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98F99A4-BBF8-2E44-8EC6-8B53C3081CB0}"/>
              </a:ext>
            </a:extLst>
          </p:cNvPr>
          <p:cNvSpPr txBox="1"/>
          <p:nvPr/>
        </p:nvSpPr>
        <p:spPr>
          <a:xfrm>
            <a:off x="3946033" y="2821688"/>
            <a:ext cx="598454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NERB network closets buildout, Demarc and runs and Telephony needs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21036E-6ECB-984B-B2E2-A22EBA3D1BB7}"/>
              </a:ext>
            </a:extLst>
          </p:cNvPr>
          <p:cNvSpPr txBox="1"/>
          <p:nvPr/>
        </p:nvSpPr>
        <p:spPr>
          <a:xfrm>
            <a:off x="3948790" y="3244365"/>
            <a:ext cx="5164082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VA building network closet buildouts, Demarc and runs and Telephony needs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0F8F089-B008-3243-97AA-C5093438C954}"/>
              </a:ext>
            </a:extLst>
          </p:cNvPr>
          <p:cNvSpPr txBox="1"/>
          <p:nvPr/>
        </p:nvSpPr>
        <p:spPr>
          <a:xfrm>
            <a:off x="1255248" y="2812363"/>
            <a:ext cx="2509762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Shrafts connectivity and Closet consolidation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D9CFD1-6028-F842-8C31-468A3AAE8B2D}"/>
              </a:ext>
            </a:extLst>
          </p:cNvPr>
          <p:cNvSpPr txBox="1"/>
          <p:nvPr/>
        </p:nvSpPr>
        <p:spPr>
          <a:xfrm>
            <a:off x="3946033" y="3641963"/>
            <a:ext cx="6476161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Wireless and Cellular assessment go-forward strategy and Implementation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57F458-DEBF-2B41-9A58-D6F67C6BE125}"/>
              </a:ext>
            </a:extLst>
          </p:cNvPr>
          <p:cNvSpPr txBox="1"/>
          <p:nvPr/>
        </p:nvSpPr>
        <p:spPr>
          <a:xfrm>
            <a:off x="3932893" y="4197755"/>
            <a:ext cx="4342562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Build standards for Network and connectivity  needs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FF1721-805A-9E4C-9A50-FE632C238629}"/>
              </a:ext>
            </a:extLst>
          </p:cNvPr>
          <p:cNvSpPr txBox="1"/>
          <p:nvPr/>
        </p:nvSpPr>
        <p:spPr>
          <a:xfrm>
            <a:off x="1255248" y="2055310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Telephony discreet service levels and costs for on-boarding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0670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3E534C-8CB6-4169-8587-24D41BA6381B}"/>
              </a:ext>
            </a:extLst>
          </p:cNvPr>
          <p:cNvSpPr/>
          <p:nvPr/>
        </p:nvSpPr>
        <p:spPr>
          <a:xfrm>
            <a:off x="1273343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ACEE9-346F-46EE-9973-A783CF0746E5}"/>
              </a:ext>
            </a:extLst>
          </p:cNvPr>
          <p:cNvSpPr/>
          <p:nvPr/>
        </p:nvSpPr>
        <p:spPr>
          <a:xfrm>
            <a:off x="3946033" y="469105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65436-B284-47DE-8224-64838A9645E2}"/>
              </a:ext>
            </a:extLst>
          </p:cNvPr>
          <p:cNvSpPr/>
          <p:nvPr/>
        </p:nvSpPr>
        <p:spPr>
          <a:xfrm>
            <a:off x="6600352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84559-DD8C-49D2-B3B4-570B64F11FB4}"/>
              </a:ext>
            </a:extLst>
          </p:cNvPr>
          <p:cNvSpPr/>
          <p:nvPr/>
        </p:nvSpPr>
        <p:spPr>
          <a:xfrm>
            <a:off x="9351941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FY2024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043F66-E2E4-41FC-B42B-6B69190B4B61}"/>
              </a:ext>
            </a:extLst>
          </p:cNvPr>
          <p:cNvSpPr/>
          <p:nvPr/>
        </p:nvSpPr>
        <p:spPr>
          <a:xfrm rot="16200000">
            <a:off x="335968" y="4597088"/>
            <a:ext cx="1110428" cy="4518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white"/>
                </a:solidFill>
              </a:rPr>
              <a:t>Service Mgmt.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D274B5-4F78-453E-A4FE-443E0590C330}"/>
              </a:ext>
            </a:extLst>
          </p:cNvPr>
          <p:cNvSpPr txBox="1"/>
          <p:nvPr/>
        </p:nvSpPr>
        <p:spPr>
          <a:xfrm>
            <a:off x="939357" y="34786"/>
            <a:ext cx="10813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Operations Roadmap – Customer Support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088C13-E7D9-4E35-9990-F07FFDB82E6E}"/>
              </a:ext>
            </a:extLst>
          </p:cNvPr>
          <p:cNvSpPr txBox="1"/>
          <p:nvPr/>
        </p:nvSpPr>
        <p:spPr>
          <a:xfrm>
            <a:off x="1273337" y="4267817"/>
            <a:ext cx="3265583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On-boarding process integration with SNOW and Peoplesoft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A01D0A-6C48-9F4A-9348-5F61F9B595AE}"/>
              </a:ext>
            </a:extLst>
          </p:cNvPr>
          <p:cNvSpPr/>
          <p:nvPr/>
        </p:nvSpPr>
        <p:spPr>
          <a:xfrm rot="16200000">
            <a:off x="-11441" y="1642623"/>
            <a:ext cx="1805241" cy="45188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Operations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BE4FF72-CBFD-3A43-9F7C-3DAD1E671D1B}"/>
              </a:ext>
            </a:extLst>
          </p:cNvPr>
          <p:cNvSpPr/>
          <p:nvPr/>
        </p:nvSpPr>
        <p:spPr>
          <a:xfrm>
            <a:off x="233301" y="5472164"/>
            <a:ext cx="11628402" cy="127293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Goals and Benefits post FY-2021</a:t>
            </a:r>
          </a:p>
          <a:p>
            <a:pPr algn="ctr"/>
            <a:endParaRPr lang="en-US" sz="1600" dirty="0"/>
          </a:p>
          <a:p>
            <a:pPr marL="342900" indent="-342900">
              <a:buAutoNum type="arabicPeriod"/>
            </a:pPr>
            <a:r>
              <a:rPr lang="en-US" sz="1200" dirty="0"/>
              <a:t>Improved updates on tickets till resolution for customers</a:t>
            </a:r>
          </a:p>
          <a:p>
            <a:pPr marL="342900" indent="-342900">
              <a:buAutoNum type="arabicPeriod"/>
            </a:pPr>
            <a:r>
              <a:rPr lang="en-US" sz="1200" dirty="0"/>
              <a:t>Improved on-boarding and Off-boarding for the institution</a:t>
            </a:r>
          </a:p>
          <a:p>
            <a:pPr marL="342900" indent="-342900">
              <a:buAutoNum type="arabicPeriod"/>
            </a:pPr>
            <a:r>
              <a:rPr lang="en-US" sz="1200" dirty="0"/>
              <a:t>Improved end user productivity by providing client/ end-user compute options</a:t>
            </a:r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85D75535-C6F6-8541-96E8-AF4F1D213556}"/>
              </a:ext>
            </a:extLst>
          </p:cNvPr>
          <p:cNvSpPr txBox="1"/>
          <p:nvPr/>
        </p:nvSpPr>
        <p:spPr>
          <a:xfrm>
            <a:off x="1273337" y="4840398"/>
            <a:ext cx="2509761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bg1"/>
                </a:solidFill>
              </a:rPr>
              <a:t>Build Asset correlation with End users for Mobile and Client Compute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6F1847-EADB-1E45-A5E9-78DCCABAE6C6}"/>
              </a:ext>
            </a:extLst>
          </p:cNvPr>
          <p:cNvSpPr/>
          <p:nvPr/>
        </p:nvSpPr>
        <p:spPr>
          <a:xfrm rot="16200000">
            <a:off x="212452" y="3297616"/>
            <a:ext cx="1324198" cy="41862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prstClr val="white"/>
                </a:solidFill>
              </a:rPr>
              <a:t>Productivity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EE5132-B6AD-D64D-84D7-94AF7E8D2619}"/>
              </a:ext>
            </a:extLst>
          </p:cNvPr>
          <p:cNvSpPr txBox="1"/>
          <p:nvPr/>
        </p:nvSpPr>
        <p:spPr>
          <a:xfrm>
            <a:off x="1286752" y="2844891"/>
            <a:ext cx="518245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Remote workforce Client compute and Application Delivery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57F458-DEBF-2B41-9A58-D6F67C6BE125}"/>
              </a:ext>
            </a:extLst>
          </p:cNvPr>
          <p:cNvSpPr txBox="1"/>
          <p:nvPr/>
        </p:nvSpPr>
        <p:spPr>
          <a:xfrm>
            <a:off x="3946033" y="4836144"/>
            <a:ext cx="4342562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Build self-service portal for end users with knowledge content database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250BBBE-3AEA-BE44-B42E-37B1F33965BD}"/>
              </a:ext>
            </a:extLst>
          </p:cNvPr>
          <p:cNvSpPr txBox="1"/>
          <p:nvPr/>
        </p:nvSpPr>
        <p:spPr>
          <a:xfrm>
            <a:off x="1280045" y="3522698"/>
            <a:ext cx="2509761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Productivity and Collaborative tools license assessment in Microsoft among others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FF1721-805A-9E4C-9A50-FE632C238629}"/>
              </a:ext>
            </a:extLst>
          </p:cNvPr>
          <p:cNvSpPr txBox="1"/>
          <p:nvPr/>
        </p:nvSpPr>
        <p:spPr>
          <a:xfrm>
            <a:off x="1273336" y="1799586"/>
            <a:ext cx="2509762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Build Operational level agreements for all Operations related to customer support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4DDC0C7-61D9-364C-8711-5DBBF64024E2}"/>
              </a:ext>
            </a:extLst>
          </p:cNvPr>
          <p:cNvSpPr txBox="1"/>
          <p:nvPr/>
        </p:nvSpPr>
        <p:spPr>
          <a:xfrm>
            <a:off x="3946033" y="3583526"/>
            <a:ext cx="5164094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End user software licensing tracking that provides user to product to utilization matrix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CCF9E4-6197-3F4F-82E9-7A5F545889AC}"/>
              </a:ext>
            </a:extLst>
          </p:cNvPr>
          <p:cNvSpPr txBox="1"/>
          <p:nvPr/>
        </p:nvSpPr>
        <p:spPr>
          <a:xfrm>
            <a:off x="1280045" y="3184903"/>
            <a:ext cx="518245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Secure Mobile application and Device Management though Intune and SCCM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EC5A9D4-B914-0B4A-B032-3E9A639A0C8E}"/>
              </a:ext>
            </a:extLst>
          </p:cNvPr>
          <p:cNvSpPr txBox="1"/>
          <p:nvPr/>
        </p:nvSpPr>
        <p:spPr>
          <a:xfrm>
            <a:off x="1286753" y="1482158"/>
            <a:ext cx="5169042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Single Sign-on for on-prem and Cloud applications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3D40051-FCE6-8244-8F7D-0F747B268587}"/>
              </a:ext>
            </a:extLst>
          </p:cNvPr>
          <p:cNvSpPr txBox="1"/>
          <p:nvPr/>
        </p:nvSpPr>
        <p:spPr>
          <a:xfrm>
            <a:off x="1273336" y="2494188"/>
            <a:ext cx="3540887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Migration users from H Drive  one Drive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8A13CA9-69BE-284B-A609-4A0675CBCB4D}"/>
              </a:ext>
            </a:extLst>
          </p:cNvPr>
          <p:cNvSpPr txBox="1"/>
          <p:nvPr/>
        </p:nvSpPr>
        <p:spPr>
          <a:xfrm>
            <a:off x="3946033" y="977993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Access and Identity management automation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44812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B3EC5B1552594382527E78236E109A" ma:contentTypeVersion="5" ma:contentTypeDescription="Create a new document." ma:contentTypeScope="" ma:versionID="1f0626a415accab54011b95f1a9f5601">
  <xsd:schema xmlns:xsd="http://www.w3.org/2001/XMLSchema" xmlns:xs="http://www.w3.org/2001/XMLSchema" xmlns:p="http://schemas.microsoft.com/office/2006/metadata/properties" xmlns:ns2="61b781db-47ac-4cbc-b95a-846bd1c6f0d5" targetNamespace="http://schemas.microsoft.com/office/2006/metadata/properties" ma:root="true" ma:fieldsID="be61903a3878020f2d4201338546b283" ns2:_="">
    <xsd:import namespace="61b781db-47ac-4cbc-b95a-846bd1c6f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781db-47ac-4cbc-b95a-846bd1c6f0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EA1670-D319-4F95-AFD0-19DC9A30DA1D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90fec2f-5361-4d6e-9619-1eac31a1ed87"/>
    <ds:schemaRef ds:uri="8ec9ff49-de8b-4d2d-858b-a5733fb125e4"/>
  </ds:schemaRefs>
</ds:datastoreItem>
</file>

<file path=customXml/itemProps2.xml><?xml version="1.0" encoding="utf-8"?>
<ds:datastoreItem xmlns:ds="http://schemas.openxmlformats.org/officeDocument/2006/customXml" ds:itemID="{04E51917-6D7E-4F89-8DB9-2D46B0882BA2}"/>
</file>

<file path=customXml/itemProps3.xml><?xml version="1.0" encoding="utf-8"?>
<ds:datastoreItem xmlns:ds="http://schemas.openxmlformats.org/officeDocument/2006/customXml" ds:itemID="{D2AEA334-81D8-47AE-952F-2509ED2E3D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7456</TotalTime>
  <Words>551</Words>
  <Application>Microsoft Macintosh PowerPoint</Application>
  <PresentationFormat>Widescreen</PresentationFormat>
  <Paragraphs>82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Muzammil Patel</dc:creator>
  <cp:lastModifiedBy>Hari, Ram</cp:lastModifiedBy>
  <cp:revision>59</cp:revision>
  <dcterms:created xsi:type="dcterms:W3CDTF">2019-03-18T15:52:21Z</dcterms:created>
  <dcterms:modified xsi:type="dcterms:W3CDTF">2020-10-22T22:35:22Z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0x01010059B3EC5B1552594382527E78236E109A</vt:lpwstr>
  </property>
  <property fmtid="{D5CDD505-2E9C-101B-9397-08002B2CF9AE}" pid="3" name="ArticulateGUID">
    <vt:lpwstr>4FEE36F7-6D80-4BCD-A34A-57FFB7FE7C37</vt:lpwstr>
  </property>
  <property fmtid="{D5CDD505-2E9C-101B-9397-08002B2CF9AE}" pid="4" name="ArticulatePath">
    <vt:lpwstr>https://umassmed-my.sharepoint.com/personal/stephen_roll_umassmed_edu1/Documents/Abhi Stuff/ItemID-2627-Product-RoadMap-PowerPoint-Template-16x9</vt:lpwstr>
  </property>
</Properties>
</file>