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Lst>
  <p:notesMasterIdLst>
    <p:notesMasterId r:id="rId20"/>
  </p:notesMasterIdLst>
  <p:handoutMasterIdLst>
    <p:handoutMasterId r:id="rId21"/>
  </p:handoutMasterIdLst>
  <p:sldIdLst>
    <p:sldId id="301" r:id="rId2"/>
    <p:sldId id="302" r:id="rId3"/>
    <p:sldId id="343" r:id="rId4"/>
    <p:sldId id="354" r:id="rId5"/>
    <p:sldId id="359" r:id="rId6"/>
    <p:sldId id="344" r:id="rId7"/>
    <p:sldId id="345" r:id="rId8"/>
    <p:sldId id="349" r:id="rId9"/>
    <p:sldId id="350" r:id="rId10"/>
    <p:sldId id="352" r:id="rId11"/>
    <p:sldId id="351" r:id="rId12"/>
    <p:sldId id="353" r:id="rId13"/>
    <p:sldId id="355" r:id="rId14"/>
    <p:sldId id="346" r:id="rId15"/>
    <p:sldId id="347" r:id="rId16"/>
    <p:sldId id="358" r:id="rId17"/>
    <p:sldId id="362" r:id="rId18"/>
    <p:sldId id="348" r:id="rId19"/>
  </p:sldIdLst>
  <p:sldSz cx="9144000" cy="6858000" type="screen4x3"/>
  <p:notesSz cx="7019925" cy="9305925"/>
  <p:custDataLst>
    <p:tags r:id="rId2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2286000" algn="l" defTabSz="457200" rtl="0" eaLnBrk="1" latinLnBrk="0" hangingPunct="1">
      <a:defRPr kern="1200">
        <a:solidFill>
          <a:schemeClr val="tx1"/>
        </a:solidFill>
        <a:latin typeface="Arial" charset="0"/>
        <a:ea typeface="ＭＳ Ｐゴシック" charset="-128"/>
        <a:cs typeface="ＭＳ Ｐゴシック" charset="-128"/>
      </a:defRPr>
    </a:lvl6pPr>
    <a:lvl7pPr marL="2743200" algn="l" defTabSz="457200" rtl="0" eaLnBrk="1" latinLnBrk="0" hangingPunct="1">
      <a:defRPr kern="1200">
        <a:solidFill>
          <a:schemeClr val="tx1"/>
        </a:solidFill>
        <a:latin typeface="Arial" charset="0"/>
        <a:ea typeface="ＭＳ Ｐゴシック" charset="-128"/>
        <a:cs typeface="ＭＳ Ｐゴシック" charset="-128"/>
      </a:defRPr>
    </a:lvl7pPr>
    <a:lvl8pPr marL="3200400" algn="l" defTabSz="457200" rtl="0" eaLnBrk="1" latinLnBrk="0" hangingPunct="1">
      <a:defRPr kern="1200">
        <a:solidFill>
          <a:schemeClr val="tx1"/>
        </a:solidFill>
        <a:latin typeface="Arial" charset="0"/>
        <a:ea typeface="ＭＳ Ｐゴシック" charset="-128"/>
        <a:cs typeface="ＭＳ Ｐゴシック" charset="-128"/>
      </a:defRPr>
    </a:lvl8pPr>
    <a:lvl9pPr marL="3657600" algn="l" defTabSz="457200" rtl="0" eaLnBrk="1" latinLnBrk="0" hangingPunct="1">
      <a:defRPr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20">
          <p15:clr>
            <a:srgbClr val="A4A3A4"/>
          </p15:clr>
        </p15:guide>
        <p15:guide id="2" orient="horz" pos="1014">
          <p15:clr>
            <a:srgbClr val="A4A3A4"/>
          </p15:clr>
        </p15:guide>
        <p15:guide id="3" pos="288">
          <p15:clr>
            <a:srgbClr val="A4A3A4"/>
          </p15:clr>
        </p15:guide>
      </p15:sldGuideLst>
    </p:ext>
    <p:ext uri="{2D200454-40CA-4A62-9FC3-DE9A4176ACB9}">
      <p15:notesGuideLst xmlns:p15="http://schemas.microsoft.com/office/powerpoint/2012/main">
        <p15:guide id="1" orient="horz" pos="2959" userDrawn="1">
          <p15:clr>
            <a:srgbClr val="A4A3A4"/>
          </p15:clr>
        </p15:guide>
        <p15:guide id="2" pos="2239" userDrawn="1">
          <p15:clr>
            <a:srgbClr val="A4A3A4"/>
          </p15:clr>
        </p15:guide>
        <p15:guide id="3" orient="horz" pos="2931" userDrawn="1">
          <p15:clr>
            <a:srgbClr val="A4A3A4"/>
          </p15:clr>
        </p15:guide>
        <p15:guide id="4"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5A1"/>
    <a:srgbClr val="EFEEFF"/>
    <a:srgbClr val="E8E7EF"/>
    <a:srgbClr val="FFC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2" autoAdjust="0"/>
    <p:restoredTop sz="75922" autoAdjust="0"/>
  </p:normalViewPr>
  <p:slideViewPr>
    <p:cSldViewPr snapToGrid="0" snapToObjects="1">
      <p:cViewPr varScale="1">
        <p:scale>
          <a:sx n="86" d="100"/>
          <a:sy n="86" d="100"/>
        </p:scale>
        <p:origin x="2634" y="96"/>
      </p:cViewPr>
      <p:guideLst>
        <p:guide orient="horz" pos="220"/>
        <p:guide orient="horz" pos="1014"/>
        <p:guide pos="288"/>
      </p:guideLst>
    </p:cSldViewPr>
  </p:slideViewPr>
  <p:outlineViewPr>
    <p:cViewPr>
      <p:scale>
        <a:sx n="33" d="100"/>
        <a:sy n="33" d="100"/>
      </p:scale>
      <p:origin x="42" y="11382"/>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p:scale>
          <a:sx n="100" d="100"/>
          <a:sy n="100" d="100"/>
        </p:scale>
        <p:origin x="1554" y="72"/>
      </p:cViewPr>
      <p:guideLst>
        <p:guide orient="horz" pos="2959"/>
        <p:guide pos="2239"/>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5" tIns="46637" rIns="93275" bIns="46637" rtlCol="0"/>
          <a:lstStyle>
            <a:lvl1pPr algn="l">
              <a:defRPr sz="1200"/>
            </a:lvl1pPr>
          </a:lstStyle>
          <a:p>
            <a:endParaRPr lang="en-US" dirty="0"/>
          </a:p>
        </p:txBody>
      </p:sp>
      <p:sp>
        <p:nvSpPr>
          <p:cNvPr id="3" name="Date Placeholder 2"/>
          <p:cNvSpPr>
            <a:spLocks noGrp="1"/>
          </p:cNvSpPr>
          <p:nvPr>
            <p:ph type="dt" sz="quarter" idx="1"/>
          </p:nvPr>
        </p:nvSpPr>
        <p:spPr>
          <a:xfrm>
            <a:off x="3976334" y="0"/>
            <a:ext cx="3041968" cy="465296"/>
          </a:xfrm>
          <a:prstGeom prst="rect">
            <a:avLst/>
          </a:prstGeom>
        </p:spPr>
        <p:txBody>
          <a:bodyPr vert="horz" lIns="93275" tIns="46637" rIns="93275" bIns="46637" rtlCol="0"/>
          <a:lstStyle>
            <a:lvl1pPr algn="r">
              <a:defRPr sz="1200"/>
            </a:lvl1pPr>
          </a:lstStyle>
          <a:p>
            <a:fld id="{A70B4DE4-128D-489B-A07B-1D0684686A4D}" type="datetimeFigureOut">
              <a:rPr lang="en-US" smtClean="0"/>
              <a:pPr/>
              <a:t>2/13/2020</a:t>
            </a:fld>
            <a:endParaRPr lang="en-US" dirty="0"/>
          </a:p>
        </p:txBody>
      </p:sp>
      <p:sp>
        <p:nvSpPr>
          <p:cNvPr id="4" name="Footer Placeholder 3"/>
          <p:cNvSpPr>
            <a:spLocks noGrp="1"/>
          </p:cNvSpPr>
          <p:nvPr>
            <p:ph type="ftr" sz="quarter" idx="2"/>
          </p:nvPr>
        </p:nvSpPr>
        <p:spPr>
          <a:xfrm>
            <a:off x="0" y="8839015"/>
            <a:ext cx="3041968" cy="465296"/>
          </a:xfrm>
          <a:prstGeom prst="rect">
            <a:avLst/>
          </a:prstGeom>
        </p:spPr>
        <p:txBody>
          <a:bodyPr vert="horz" lIns="93275" tIns="46637" rIns="93275"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4" y="8839015"/>
            <a:ext cx="3041968" cy="465296"/>
          </a:xfrm>
          <a:prstGeom prst="rect">
            <a:avLst/>
          </a:prstGeom>
        </p:spPr>
        <p:txBody>
          <a:bodyPr vert="horz" lIns="93275" tIns="46637" rIns="93275" bIns="46637" rtlCol="0" anchor="b"/>
          <a:lstStyle>
            <a:lvl1pPr algn="r">
              <a:defRPr sz="1200"/>
            </a:lvl1pPr>
          </a:lstStyle>
          <a:p>
            <a:fld id="{080F6B62-8BC6-4F83-A381-741978E3B342}" type="slidenum">
              <a:rPr lang="en-US" smtClean="0"/>
              <a:pPr/>
              <a:t>‹#›</a:t>
            </a:fld>
            <a:endParaRPr lang="en-US" dirty="0"/>
          </a:p>
        </p:txBody>
      </p:sp>
    </p:spTree>
    <p:extLst>
      <p:ext uri="{BB962C8B-B14F-4D97-AF65-F5344CB8AC3E}">
        <p14:creationId xmlns:p14="http://schemas.microsoft.com/office/powerpoint/2010/main" val="2197366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5" tIns="46637" rIns="93275" bIns="46637" rtlCol="0"/>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6334" y="0"/>
            <a:ext cx="3041968" cy="465296"/>
          </a:xfrm>
          <a:prstGeom prst="rect">
            <a:avLst/>
          </a:prstGeom>
        </p:spPr>
        <p:txBody>
          <a:bodyPr vert="horz" lIns="93275" tIns="46637" rIns="93275" bIns="46637" rtlCol="0"/>
          <a:lstStyle>
            <a:lvl1pPr algn="r" fontAlgn="auto">
              <a:spcBef>
                <a:spcPts val="0"/>
              </a:spcBef>
              <a:spcAft>
                <a:spcPts val="0"/>
              </a:spcAft>
              <a:defRPr sz="1200" smtClean="0">
                <a:latin typeface="+mn-lt"/>
                <a:ea typeface="+mn-ea"/>
                <a:cs typeface="+mn-cs"/>
              </a:defRPr>
            </a:lvl1pPr>
          </a:lstStyle>
          <a:p>
            <a:pPr>
              <a:defRPr/>
            </a:pPr>
            <a:fld id="{4A8CB57C-6141-C84A-8D04-46C4AB2C8AA2}" type="datetime1">
              <a:rPr lang="en-US"/>
              <a:pPr>
                <a:defRPr/>
              </a:pPr>
              <a:t>2/13/2020</a:t>
            </a:fld>
            <a:endParaRPr lang="en-US" dirty="0"/>
          </a:p>
        </p:txBody>
      </p:sp>
      <p:sp>
        <p:nvSpPr>
          <p:cNvPr id="4" name="Slide Image Placeholder 3"/>
          <p:cNvSpPr>
            <a:spLocks noGrp="1" noRot="1" noChangeAspect="1"/>
          </p:cNvSpPr>
          <p:nvPr>
            <p:ph type="sldImg" idx="2"/>
          </p:nvPr>
        </p:nvSpPr>
        <p:spPr>
          <a:xfrm>
            <a:off x="1182688" y="696913"/>
            <a:ext cx="4654550" cy="3490912"/>
          </a:xfrm>
          <a:prstGeom prst="rect">
            <a:avLst/>
          </a:prstGeom>
          <a:noFill/>
          <a:ln w="12700">
            <a:solidFill>
              <a:prstClr val="black"/>
            </a:solidFill>
          </a:ln>
        </p:spPr>
        <p:txBody>
          <a:bodyPr vert="horz" lIns="93275" tIns="46637" rIns="93275" bIns="46637" rtlCol="0" anchor="ctr"/>
          <a:lstStyle/>
          <a:p>
            <a:pPr lvl="0"/>
            <a:endParaRPr lang="en-US" noProof="0" dirty="0"/>
          </a:p>
        </p:txBody>
      </p:sp>
      <p:sp>
        <p:nvSpPr>
          <p:cNvPr id="5" name="Notes Placeholder 4"/>
          <p:cNvSpPr>
            <a:spLocks noGrp="1"/>
          </p:cNvSpPr>
          <p:nvPr>
            <p:ph type="body" sz="quarter" idx="3"/>
          </p:nvPr>
        </p:nvSpPr>
        <p:spPr>
          <a:xfrm>
            <a:off x="701993" y="4420317"/>
            <a:ext cx="5615940" cy="4187666"/>
          </a:xfrm>
          <a:prstGeom prst="rect">
            <a:avLst/>
          </a:prstGeom>
        </p:spPr>
        <p:txBody>
          <a:bodyPr vert="horz" lIns="93275" tIns="46637" rIns="93275" bIns="4663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9015"/>
            <a:ext cx="3041968" cy="465296"/>
          </a:xfrm>
          <a:prstGeom prst="rect">
            <a:avLst/>
          </a:prstGeom>
        </p:spPr>
        <p:txBody>
          <a:bodyPr vert="horz" lIns="93275" tIns="46637" rIns="93275" bIns="46637" rtlCol="0" anchor="b"/>
          <a:lstStyle>
            <a:lvl1pPr algn="l" fontAlgn="auto">
              <a:spcBef>
                <a:spcPts val="0"/>
              </a:spcBef>
              <a:spcAft>
                <a:spcPts val="0"/>
              </a:spcAft>
              <a:defRPr sz="1200" smtClean="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6334" y="8839015"/>
            <a:ext cx="3041968" cy="465296"/>
          </a:xfrm>
          <a:prstGeom prst="rect">
            <a:avLst/>
          </a:prstGeom>
        </p:spPr>
        <p:txBody>
          <a:bodyPr vert="horz" lIns="93275" tIns="46637" rIns="93275" bIns="46637" rtlCol="0" anchor="b"/>
          <a:lstStyle>
            <a:lvl1pPr algn="r" fontAlgn="auto">
              <a:spcBef>
                <a:spcPts val="0"/>
              </a:spcBef>
              <a:spcAft>
                <a:spcPts val="0"/>
              </a:spcAft>
              <a:defRPr sz="1200" smtClean="0">
                <a:latin typeface="+mn-lt"/>
                <a:ea typeface="+mn-ea"/>
                <a:cs typeface="+mn-cs"/>
              </a:defRPr>
            </a:lvl1pPr>
          </a:lstStyle>
          <a:p>
            <a:pPr>
              <a:defRPr/>
            </a:pPr>
            <a:fld id="{95F7B9A8-4C66-6846-8FA9-90C4285F9E28}" type="slidenum">
              <a:rPr lang="en-US"/>
              <a:pPr>
                <a:defRPr/>
              </a:pPr>
              <a:t>‹#›</a:t>
            </a:fld>
            <a:endParaRPr lang="en-US" dirty="0"/>
          </a:p>
        </p:txBody>
      </p:sp>
    </p:spTree>
    <p:extLst>
      <p:ext uri="{BB962C8B-B14F-4D97-AF65-F5344CB8AC3E}">
        <p14:creationId xmlns:p14="http://schemas.microsoft.com/office/powerpoint/2010/main" val="17496499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r>
              <a:rPr lang="en-US" dirty="0"/>
              <a:t>Welcome to Accountability training.</a:t>
            </a:r>
          </a:p>
          <a:p>
            <a:pPr lvl="0"/>
            <a:endParaRPr lang="en-US" dirty="0"/>
          </a:p>
          <a:p>
            <a:pPr lvl="0"/>
            <a:r>
              <a:rPr lang="en-US" dirty="0"/>
              <a:t>My name is Chrissy Haviland and I am a member of the HR Communications, Learning &amp; Professional Development team. I am excited to discuss Accountability – the first in our series of UMass Medical School Core Competency trainings. </a:t>
            </a:r>
          </a:p>
          <a:p>
            <a:pPr lvl="0"/>
            <a:endParaRPr lang="en-US" dirty="0"/>
          </a:p>
          <a:p>
            <a:pPr lvl="0"/>
            <a:r>
              <a:rPr lang="en-US" dirty="0"/>
              <a:t>You will learn why Accountability – a UMass Medical School core competency  - is so important in the workplace and critical for your success at UMMS.  </a:t>
            </a:r>
          </a:p>
          <a:p>
            <a:pPr lvl="0"/>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43689" indent="-286033" eaLnBrk="0" hangingPunct="0">
              <a:spcBef>
                <a:spcPct val="30000"/>
              </a:spcBef>
              <a:defRPr sz="1200">
                <a:solidFill>
                  <a:schemeClr val="tx1"/>
                </a:solidFill>
                <a:latin typeface="Calibri" pitchFamily="34" charset="0"/>
                <a:ea typeface="MS PGothic" pitchFamily="34" charset="-128"/>
              </a:defRPr>
            </a:lvl2pPr>
            <a:lvl3pPr marL="1144133" indent="-228826" eaLnBrk="0" hangingPunct="0">
              <a:spcBef>
                <a:spcPct val="30000"/>
              </a:spcBef>
              <a:defRPr sz="1200">
                <a:solidFill>
                  <a:schemeClr val="tx1"/>
                </a:solidFill>
                <a:latin typeface="Calibri" pitchFamily="34" charset="0"/>
                <a:ea typeface="MS PGothic" pitchFamily="34" charset="-128"/>
              </a:defRPr>
            </a:lvl3pPr>
            <a:lvl4pPr marL="1601788" indent="-228826" eaLnBrk="0" hangingPunct="0">
              <a:spcBef>
                <a:spcPct val="30000"/>
              </a:spcBef>
              <a:defRPr sz="1200">
                <a:solidFill>
                  <a:schemeClr val="tx1"/>
                </a:solidFill>
                <a:latin typeface="Calibri" pitchFamily="34" charset="0"/>
                <a:ea typeface="MS PGothic" pitchFamily="34" charset="-128"/>
              </a:defRPr>
            </a:lvl4pPr>
            <a:lvl5pPr marL="2059442" indent="-228826" eaLnBrk="0" hangingPunct="0">
              <a:spcBef>
                <a:spcPct val="30000"/>
              </a:spcBef>
              <a:defRPr sz="1200">
                <a:solidFill>
                  <a:schemeClr val="tx1"/>
                </a:solidFill>
                <a:latin typeface="Calibri" pitchFamily="34" charset="0"/>
                <a:ea typeface="MS PGothic" pitchFamily="34" charset="-128"/>
              </a:defRPr>
            </a:lvl5pPr>
            <a:lvl6pPr marL="2517096" indent="-228826"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4748" indent="-228826"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32401" indent="-228826"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90056" indent="-228826"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7237F1F-9AAD-450A-AA0A-C65F0BF819C3}" type="slidenum">
              <a:rPr lang="en-US" altLang="en-US" smtClean="0">
                <a:solidFill>
                  <a:srgbClr val="000000"/>
                </a:solidFill>
              </a:rPr>
              <a:pPr eaLnBrk="1" hangingPunct="1">
                <a:spcBef>
                  <a:spcPct val="0"/>
                </a:spcBef>
              </a:pPr>
              <a:t>1</a:t>
            </a:fld>
            <a:endParaRPr lang="en-US" altLang="en-US" dirty="0">
              <a:solidFill>
                <a:srgbClr val="000000"/>
              </a:solidFill>
            </a:endParaRPr>
          </a:p>
        </p:txBody>
      </p:sp>
    </p:spTree>
    <p:extLst>
      <p:ext uri="{BB962C8B-B14F-4D97-AF65-F5344CB8AC3E}">
        <p14:creationId xmlns:p14="http://schemas.microsoft.com/office/powerpoint/2010/main" val="44912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discuss some ways that all employees can foster accountability.</a:t>
            </a:r>
          </a:p>
          <a:p>
            <a:endParaRPr lang="en-US" b="1" dirty="0"/>
          </a:p>
          <a:p>
            <a:r>
              <a:rPr lang="en-US" b="1" dirty="0"/>
              <a:t>We mentioned this earlier – employees must always be honest and own up to their mistakes</a:t>
            </a:r>
            <a:r>
              <a:rPr lang="en-US" dirty="0"/>
              <a:t>. If you make an error or miss a deadline, it is your responsibility to bring this up with your manager (or colleague) and work with him/her on a solution. </a:t>
            </a:r>
          </a:p>
          <a:p>
            <a:endParaRPr lang="en-US" dirty="0"/>
          </a:p>
          <a:p>
            <a:r>
              <a:rPr lang="en-US" dirty="0"/>
              <a:t>Another way to demonstrate accountability is to </a:t>
            </a:r>
            <a:r>
              <a:rPr lang="en-US" b="1" dirty="0"/>
              <a:t>hold others accountable</a:t>
            </a:r>
            <a:r>
              <a:rPr lang="en-US" dirty="0"/>
              <a:t>. Many think that only managers can hold employees accountable, but this is not true. We all can hold each other accountable by supporting our colleagues and team members. </a:t>
            </a:r>
          </a:p>
          <a:p>
            <a:endParaRPr lang="en-US" dirty="0"/>
          </a:p>
          <a:p>
            <a:r>
              <a:rPr lang="en-US" dirty="0"/>
              <a:t>Accountability also means being able to </a:t>
            </a:r>
            <a:r>
              <a:rPr lang="en-US" b="1" dirty="0"/>
              <a:t>demonstrate flexibility in response to changing priorities</a:t>
            </a:r>
            <a:r>
              <a:rPr lang="en-US" dirty="0"/>
              <a:t>. If a scope of a project changes, such as a deadline is moved out, or new projects come up, employees must be able to take ownership and step up as priorities change.   </a:t>
            </a:r>
          </a:p>
          <a:p>
            <a:endParaRPr lang="en-US" dirty="0"/>
          </a:p>
          <a:p>
            <a:r>
              <a:rPr lang="en-US" dirty="0"/>
              <a:t>Lastly, as an employee it is critical to demonstrate accountability by </a:t>
            </a:r>
            <a:r>
              <a:rPr lang="en-US" b="1" dirty="0"/>
              <a:t>working together in teams with colleagues from all types of backgrounds</a:t>
            </a:r>
            <a:r>
              <a:rPr lang="en-US" dirty="0"/>
              <a:t>.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10</a:t>
            </a:fld>
            <a:endParaRPr lang="en-US" dirty="0"/>
          </a:p>
        </p:txBody>
      </p:sp>
    </p:spTree>
    <p:extLst>
      <p:ext uri="{BB962C8B-B14F-4D97-AF65-F5344CB8AC3E}">
        <p14:creationId xmlns:p14="http://schemas.microsoft.com/office/powerpoint/2010/main" val="2663334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ways that managers and supervisors can foster accountability. </a:t>
            </a:r>
          </a:p>
          <a:p>
            <a:endParaRPr lang="en-US" dirty="0"/>
          </a:p>
          <a:p>
            <a:r>
              <a:rPr lang="en-US" dirty="0"/>
              <a:t>The first is to create a </a:t>
            </a:r>
            <a:r>
              <a:rPr lang="en-US" b="1" dirty="0"/>
              <a:t>culture of accountability. </a:t>
            </a:r>
            <a:r>
              <a:rPr lang="en-US" b="0" dirty="0"/>
              <a:t>It is important for managers to send a clear and consistent message about how things are going. </a:t>
            </a:r>
          </a:p>
          <a:p>
            <a:endParaRPr lang="en-US" b="0" dirty="0"/>
          </a:p>
          <a:p>
            <a:r>
              <a:rPr lang="en-US" b="1" dirty="0"/>
              <a:t>Communication</a:t>
            </a:r>
            <a:r>
              <a:rPr lang="en-US" b="0" dirty="0"/>
              <a:t> is a key element of demonstrating accountability. Managers must keep constant communication channels open with their employees and other colleagues, so that everyone is on the same page. </a:t>
            </a:r>
          </a:p>
          <a:p>
            <a:endParaRPr lang="en-US" b="0" dirty="0"/>
          </a:p>
          <a:p>
            <a:r>
              <a:rPr lang="en-US" b="0" dirty="0"/>
              <a:t>It is also essential to provide ongoing, timely </a:t>
            </a:r>
            <a:r>
              <a:rPr lang="en-US" b="1" dirty="0"/>
              <a:t>feedback</a:t>
            </a:r>
            <a:r>
              <a:rPr lang="en-US" b="0" dirty="0"/>
              <a:t> to employees. Managers should encourage an open door policy where they provide feedback to employees on their work, but also to get the employee to feel comfortable coming directly to them for anything they would like to discuss. </a:t>
            </a:r>
          </a:p>
          <a:p>
            <a:endParaRPr lang="en-US" b="0" dirty="0"/>
          </a:p>
          <a:p>
            <a:r>
              <a:rPr lang="en-US" b="0" dirty="0"/>
              <a:t>Lastly, it is important for managers to set </a:t>
            </a:r>
            <a:r>
              <a:rPr lang="en-US" b="1" dirty="0"/>
              <a:t>“SMART” goals </a:t>
            </a:r>
            <a:r>
              <a:rPr lang="en-US" b="0" dirty="0"/>
              <a:t>for their employees. These are goals that are Specific, Measurable, Achievable, Relevant and Timely. When employees have specific goals to work towards, they will be more accountable for their work. </a:t>
            </a:r>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11</a:t>
            </a:fld>
            <a:endParaRPr lang="en-US" dirty="0"/>
          </a:p>
        </p:txBody>
      </p:sp>
    </p:spTree>
    <p:extLst>
      <p:ext uri="{BB962C8B-B14F-4D97-AF65-F5344CB8AC3E}">
        <p14:creationId xmlns:p14="http://schemas.microsoft.com/office/powerpoint/2010/main" val="2831591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Guiding Principles for Leaders:</a:t>
            </a:r>
          </a:p>
          <a:p>
            <a:endParaRPr lang="en-US" dirty="0"/>
          </a:p>
          <a:p>
            <a:r>
              <a:rPr lang="en-US" dirty="0"/>
              <a:t>First, all leaders must be </a:t>
            </a:r>
            <a:r>
              <a:rPr lang="en-US" b="1" dirty="0"/>
              <a:t>clear and consistent on communicating their expectations, </a:t>
            </a:r>
            <a:r>
              <a:rPr lang="en-US" b="0" dirty="0"/>
              <a:t>both verbally and in writing.</a:t>
            </a:r>
          </a:p>
          <a:p>
            <a:endParaRPr lang="en-US" b="0" dirty="0"/>
          </a:p>
          <a:p>
            <a:r>
              <a:rPr lang="en-US" b="0" dirty="0"/>
              <a:t>A second principle is </a:t>
            </a:r>
            <a:r>
              <a:rPr lang="en-US" b="1" dirty="0"/>
              <a:t>compelling consequences focused on positive outcomes</a:t>
            </a:r>
            <a:r>
              <a:rPr lang="en-US" b="0" dirty="0"/>
              <a:t>. It is critical for leaders to handle employee mistakes, give feedback and credit is a positive, results-oriented manner. </a:t>
            </a:r>
          </a:p>
          <a:p>
            <a:endParaRPr lang="en-US" b="0" dirty="0"/>
          </a:p>
          <a:p>
            <a:r>
              <a:rPr lang="en-US" b="0" dirty="0"/>
              <a:t>Lastly, leaders must create a </a:t>
            </a:r>
            <a:r>
              <a:rPr lang="en-US" b="1" dirty="0"/>
              <a:t>positive culture of accountability</a:t>
            </a:r>
            <a:r>
              <a:rPr lang="en-US" b="0" dirty="0"/>
              <a:t>. They set the tone and must realize that employees may mirror their style. Only leaders who are honest and consistent can reasonable expect the same characteristics in their employees.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12</a:t>
            </a:fld>
            <a:endParaRPr lang="en-US" dirty="0"/>
          </a:p>
        </p:txBody>
      </p:sp>
    </p:spTree>
    <p:extLst>
      <p:ext uri="{BB962C8B-B14F-4D97-AF65-F5344CB8AC3E}">
        <p14:creationId xmlns:p14="http://schemas.microsoft.com/office/powerpoint/2010/main" val="21107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Here are some important points to keep in mind when giving feedback:</a:t>
            </a:r>
          </a:p>
          <a:p>
            <a:endParaRPr lang="en-US" dirty="0"/>
          </a:p>
          <a:p>
            <a:r>
              <a:rPr lang="en-US" dirty="0"/>
              <a:t>First, find the </a:t>
            </a:r>
            <a:r>
              <a:rPr lang="en-US" b="1" dirty="0"/>
              <a:t>appropriate time </a:t>
            </a:r>
            <a:r>
              <a:rPr lang="en-US" b="0" dirty="0"/>
              <a:t>that works for you and your employee. </a:t>
            </a:r>
          </a:p>
          <a:p>
            <a:endParaRPr lang="en-US" b="0" dirty="0"/>
          </a:p>
          <a:p>
            <a:r>
              <a:rPr lang="en-US" b="0" dirty="0"/>
              <a:t>Next, when you do meet, make sure </a:t>
            </a:r>
            <a:r>
              <a:rPr lang="en-US" b="1" dirty="0"/>
              <a:t>you state only the facts </a:t>
            </a:r>
            <a:r>
              <a:rPr lang="en-US" b="0" dirty="0"/>
              <a:t>and not an opinion of what happened or who is to blame.</a:t>
            </a:r>
          </a:p>
          <a:p>
            <a:endParaRPr lang="en-US" b="0" dirty="0"/>
          </a:p>
          <a:p>
            <a:r>
              <a:rPr lang="en-US" b="1" dirty="0"/>
              <a:t>Explain the problem and the impact to the employee </a:t>
            </a:r>
            <a:r>
              <a:rPr lang="en-US" b="0" dirty="0"/>
              <a:t>so that he/she fully understands the issue.</a:t>
            </a:r>
          </a:p>
          <a:p>
            <a:endParaRPr lang="en-US" b="0" dirty="0"/>
          </a:p>
          <a:p>
            <a:r>
              <a:rPr lang="en-US" b="0" dirty="0"/>
              <a:t>After you’ve explained the issue, give the </a:t>
            </a:r>
            <a:r>
              <a:rPr lang="en-US" b="1" dirty="0"/>
              <a:t>employee the opportunity to give his/her perspective and feedback</a:t>
            </a:r>
            <a:r>
              <a:rPr lang="en-US" b="0" dirty="0"/>
              <a:t>. </a:t>
            </a:r>
          </a:p>
          <a:p>
            <a:endParaRPr lang="en-US" b="0" dirty="0"/>
          </a:p>
          <a:p>
            <a:r>
              <a:rPr lang="en-US" b="0" dirty="0"/>
              <a:t>After hearing the employees perspective, managers should be </a:t>
            </a:r>
            <a:r>
              <a:rPr lang="en-US" b="1" dirty="0"/>
              <a:t>open to changing their assessment or understanding of the issue</a:t>
            </a:r>
            <a:r>
              <a:rPr lang="en-US" b="0" dirty="0"/>
              <a:t>. </a:t>
            </a:r>
          </a:p>
          <a:p>
            <a:endParaRPr lang="en-US" b="0" dirty="0"/>
          </a:p>
          <a:p>
            <a:r>
              <a:rPr lang="en-US" b="0" dirty="0"/>
              <a:t>They should then </a:t>
            </a:r>
            <a:r>
              <a:rPr lang="en-US" b="1" dirty="0"/>
              <a:t>suggest positive, achievable steps to address the specific issue</a:t>
            </a:r>
            <a:r>
              <a:rPr lang="en-US" b="0" dirty="0"/>
              <a:t>.</a:t>
            </a:r>
          </a:p>
          <a:p>
            <a:endParaRPr lang="en-US" b="0" dirty="0"/>
          </a:p>
          <a:p>
            <a:r>
              <a:rPr lang="en-US" b="1" i="1" dirty="0"/>
              <a:t>It is important to remember that employees value honesty, competency and caring in effective managers.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13</a:t>
            </a:fld>
            <a:endParaRPr lang="en-US" dirty="0"/>
          </a:p>
        </p:txBody>
      </p:sp>
    </p:spTree>
    <p:extLst>
      <p:ext uri="{BB962C8B-B14F-4D97-AF65-F5344CB8AC3E}">
        <p14:creationId xmlns:p14="http://schemas.microsoft.com/office/powerpoint/2010/main" val="1959449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a:t>Having an accountability mindset can not only help you create good work habits, but also prepare you for a successful performance review and your future professional development.</a:t>
            </a:r>
          </a:p>
          <a:p>
            <a:endParaRPr lang="en-US" sz="800" dirty="0"/>
          </a:p>
          <a:p>
            <a:r>
              <a:rPr lang="en-US" sz="800" dirty="0"/>
              <a:t>There are a number of ways that you can get into this mindset. </a:t>
            </a:r>
          </a:p>
          <a:p>
            <a:endParaRPr lang="en-US" sz="800" b="1" dirty="0"/>
          </a:p>
          <a:p>
            <a:r>
              <a:rPr lang="en-US" sz="800" b="1" dirty="0"/>
              <a:t>Accountable employees regularly ask for constructive feedback.</a:t>
            </a:r>
            <a:br>
              <a:rPr lang="en-US" sz="800" b="1" dirty="0"/>
            </a:br>
            <a:endParaRPr lang="en-US" sz="800" dirty="0"/>
          </a:p>
          <a:p>
            <a:r>
              <a:rPr lang="en-US" sz="800" dirty="0"/>
              <a:t>If accountable employee aren’t getting feedback on how to improve, they seek it out.</a:t>
            </a:r>
          </a:p>
          <a:p>
            <a:endParaRPr lang="en-US" sz="800" dirty="0"/>
          </a:p>
          <a:p>
            <a:r>
              <a:rPr lang="en-US" sz="800" b="1" dirty="0"/>
              <a:t>Accountable employees also embrace change.</a:t>
            </a:r>
            <a:endParaRPr lang="en-US" sz="800" dirty="0"/>
          </a:p>
          <a:p>
            <a:r>
              <a:rPr lang="en-US" sz="800" dirty="0"/>
              <a:t>Change is inevitable. Companies need accountable employees to embrace the change and yes, drive the change. </a:t>
            </a:r>
          </a:p>
          <a:p>
            <a:endParaRPr lang="en-US" sz="800" dirty="0"/>
          </a:p>
          <a:p>
            <a:r>
              <a:rPr lang="en-US" sz="800" b="1" dirty="0"/>
              <a:t>Lastly, demonstrate the “accountability verbs” </a:t>
            </a:r>
            <a:r>
              <a:rPr lang="en-US" sz="800" dirty="0"/>
              <a:t>we discussed at the beginning of this training, such as ownership and responsibility. </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14</a:t>
            </a:fld>
            <a:endParaRPr lang="en-US" dirty="0"/>
          </a:p>
        </p:txBody>
      </p:sp>
    </p:spTree>
    <p:extLst>
      <p:ext uri="{BB962C8B-B14F-4D97-AF65-F5344CB8AC3E}">
        <p14:creationId xmlns:p14="http://schemas.microsoft.com/office/powerpoint/2010/main" val="2893284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Keep in mind that your performance appraisal in the Spring incorporates all of the UMMS Core Competencies, which includes Accountability. Here you will show how you have demonstrated these competencies.</a:t>
            </a:r>
          </a:p>
          <a:p>
            <a:endParaRPr lang="en-US" dirty="0"/>
          </a:p>
          <a:p>
            <a:r>
              <a:rPr lang="en-US" dirty="0"/>
              <a:t>I recommend that you prepare an outline showing how you have demonstrated Accountability and the rest of the UMMS Core Competencies.</a:t>
            </a:r>
          </a:p>
          <a:p>
            <a:endParaRPr lang="en-US" dirty="0"/>
          </a:p>
          <a:p>
            <a:r>
              <a:rPr lang="en-US" dirty="0"/>
              <a:t>The last page of your workbook contains a worksheet that you can use. Of course you do not have to use this format, but it is just one example of a way that you can keep track of examples on how you have demonstrated the core competencies so that you are prepared when you meet with your manager for your performance review.</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15</a:t>
            </a:fld>
            <a:endParaRPr lang="en-US" dirty="0"/>
          </a:p>
        </p:txBody>
      </p:sp>
    </p:spTree>
    <p:extLst>
      <p:ext uri="{BB962C8B-B14F-4D97-AF65-F5344CB8AC3E}">
        <p14:creationId xmlns:p14="http://schemas.microsoft.com/office/powerpoint/2010/main" val="340113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779" y="4120428"/>
            <a:ext cx="5873865" cy="5106128"/>
          </a:xfrm>
        </p:spPr>
        <p:txBody>
          <a:bodyPr/>
          <a:lstStyle/>
          <a:p>
            <a:endParaRPr lang="en-US" dirty="0"/>
          </a:p>
          <a:p>
            <a:r>
              <a:rPr lang="en-US" dirty="0"/>
              <a:t>Having the accountability mindset can have an impact on your career at UMass Medical School. </a:t>
            </a:r>
          </a:p>
          <a:p>
            <a:endParaRPr lang="en-US" dirty="0"/>
          </a:p>
          <a:p>
            <a:r>
              <a:rPr lang="en-US" dirty="0"/>
              <a:t>Once we accept the fact that our actions have consequences, we are empowered to make the effort that creates the results we want.</a:t>
            </a:r>
          </a:p>
          <a:p>
            <a:endParaRPr lang="en-US" dirty="0"/>
          </a:p>
          <a:p>
            <a:r>
              <a:rPr lang="en-US" dirty="0"/>
              <a:t>You will also find that once you are able to meet your goals and make achievable results, you will start to be recognized for your achievements. This not only increases confidence, but also opens the door for new opportunities at work.  </a:t>
            </a:r>
          </a:p>
        </p:txBody>
      </p:sp>
      <p:sp>
        <p:nvSpPr>
          <p:cNvPr id="5" name="Footer Placeholder 4"/>
          <p:cNvSpPr>
            <a:spLocks noGrp="1"/>
          </p:cNvSpPr>
          <p:nvPr>
            <p:ph type="ftr" sz="quarter" idx="11"/>
          </p:nvPr>
        </p:nvSpPr>
        <p:spPr/>
        <p:txBody>
          <a:bodyPr/>
          <a:lstStyle/>
          <a:p>
            <a:r>
              <a:rPr lang="en-US" dirty="0"/>
              <a:t>Page</a:t>
            </a:r>
          </a:p>
        </p:txBody>
      </p:sp>
    </p:spTree>
    <p:extLst>
      <p:ext uri="{BB962C8B-B14F-4D97-AF65-F5344CB8AC3E}">
        <p14:creationId xmlns:p14="http://schemas.microsoft.com/office/powerpoint/2010/main" val="3170041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Here is a list of two helpful resources. </a:t>
            </a:r>
          </a:p>
          <a:p>
            <a:endParaRPr lang="en-US" b="0" dirty="0"/>
          </a:p>
          <a:p>
            <a:r>
              <a:rPr lang="en-US" b="0" dirty="0"/>
              <a:t>The first is the UMass Medical School Compensation website where you can find helpful information on the competencies, as well as the worksheet and performance appraisal workbook.</a:t>
            </a:r>
          </a:p>
          <a:p>
            <a:endParaRPr lang="en-US" b="0" dirty="0"/>
          </a:p>
          <a:p>
            <a:r>
              <a:rPr lang="en-US" b="0" dirty="0"/>
              <a:t>The second is the Learning and Development website which lists all of our latest course offerings.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17</a:t>
            </a:fld>
            <a:endParaRPr lang="en-US" dirty="0"/>
          </a:p>
        </p:txBody>
      </p:sp>
    </p:spTree>
    <p:extLst>
      <p:ext uri="{BB962C8B-B14F-4D97-AF65-F5344CB8AC3E}">
        <p14:creationId xmlns:p14="http://schemas.microsoft.com/office/powerpoint/2010/main" val="271784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taking the time to take this course.</a:t>
            </a:r>
          </a:p>
          <a:p>
            <a:r>
              <a:rPr lang="en-US" dirty="0"/>
              <a:t> </a:t>
            </a:r>
          </a:p>
          <a:p>
            <a:r>
              <a:rPr lang="en-US" dirty="0"/>
              <a:t>I hope you found it valuable, and that you will continue to increase your accountability skills, which will help you develop your core competencies.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18</a:t>
            </a:fld>
            <a:endParaRPr lang="en-US" dirty="0"/>
          </a:p>
        </p:txBody>
      </p:sp>
    </p:spTree>
    <p:extLst>
      <p:ext uri="{BB962C8B-B14F-4D97-AF65-F5344CB8AC3E}">
        <p14:creationId xmlns:p14="http://schemas.microsoft.com/office/powerpoint/2010/main" val="3271948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discuss:</a:t>
            </a:r>
          </a:p>
          <a:p>
            <a:endParaRPr lang="en-US" dirty="0"/>
          </a:p>
          <a:p>
            <a:r>
              <a:rPr lang="en-US" dirty="0"/>
              <a:t>What it </a:t>
            </a:r>
            <a:r>
              <a:rPr lang="en-US" u="sng" dirty="0"/>
              <a:t>means</a:t>
            </a:r>
            <a:r>
              <a:rPr lang="en-US" dirty="0"/>
              <a:t> to be accountable in the workplace, why it </a:t>
            </a:r>
            <a:r>
              <a:rPr lang="en-US" u="sng" dirty="0"/>
              <a:t>matters</a:t>
            </a:r>
            <a:r>
              <a:rPr lang="en-US" dirty="0"/>
              <a:t> and why it is </a:t>
            </a:r>
            <a:r>
              <a:rPr lang="en-US" u="sng" dirty="0"/>
              <a:t>critical to your success</a:t>
            </a:r>
            <a:r>
              <a:rPr lang="en-US" dirty="0"/>
              <a:t>.</a:t>
            </a:r>
          </a:p>
          <a:p>
            <a:endParaRPr lang="en-US" dirty="0"/>
          </a:p>
          <a:p>
            <a:r>
              <a:rPr lang="en-US" dirty="0"/>
              <a:t>We’ll also talk about how you can spot a lack of accountability, as well as obstacles to creating a culture of accountability.</a:t>
            </a:r>
          </a:p>
          <a:p>
            <a:endParaRPr lang="en-US" dirty="0"/>
          </a:p>
          <a:p>
            <a:r>
              <a:rPr lang="en-US" dirty="0"/>
              <a:t>We’ll then talk about how employees and managers can foster accountability by developing and demonstrating the Core Competency.</a:t>
            </a:r>
          </a:p>
          <a:p>
            <a:endParaRPr lang="en-US" dirty="0"/>
          </a:p>
          <a:p>
            <a:r>
              <a:rPr lang="en-US" dirty="0"/>
              <a:t>Lastly, we will discuss how your accountability mindset and behaviors will impact your career at UMass Medical School and even your performance review.</a:t>
            </a:r>
          </a:p>
          <a:p>
            <a:endParaRPr lang="en-US" dirty="0"/>
          </a:p>
          <a:p>
            <a:r>
              <a:rPr lang="en-US" b="1" dirty="0"/>
              <a:t>Please print out the Accountability Workbook before continuing as a helpful reference. </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2</a:t>
            </a:fld>
            <a:endParaRPr lang="en-US" dirty="0"/>
          </a:p>
        </p:txBody>
      </p:sp>
    </p:spTree>
    <p:extLst>
      <p:ext uri="{BB962C8B-B14F-4D97-AF65-F5344CB8AC3E}">
        <p14:creationId xmlns:p14="http://schemas.microsoft.com/office/powerpoint/2010/main" val="1358575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What does it mean to be accountable at work?</a:t>
            </a:r>
            <a:endParaRPr lang="en-US" dirty="0"/>
          </a:p>
          <a:p>
            <a:r>
              <a:rPr lang="en-US" dirty="0"/>
              <a:t>  </a:t>
            </a:r>
          </a:p>
          <a:p>
            <a:r>
              <a:rPr lang="en-US" b="0" dirty="0"/>
              <a:t>First and foremost, accountability is all about </a:t>
            </a:r>
            <a:r>
              <a:rPr lang="en-US" b="1" dirty="0"/>
              <a:t>taking ownership, </a:t>
            </a:r>
            <a:r>
              <a:rPr lang="en-US" b="0" dirty="0"/>
              <a:t>which is taking initiative and being personally responsible for your work. </a:t>
            </a:r>
          </a:p>
          <a:p>
            <a:endParaRPr lang="en-US" b="0" dirty="0"/>
          </a:p>
          <a:p>
            <a:r>
              <a:rPr lang="en-US" b="0" dirty="0"/>
              <a:t>It also means </a:t>
            </a:r>
            <a:r>
              <a:rPr lang="en-US" b="1" dirty="0"/>
              <a:t>fulfilling promises </a:t>
            </a:r>
            <a:r>
              <a:rPr lang="en-US" b="0" dirty="0"/>
              <a:t>that you have made, such as to your manager or coworkers, </a:t>
            </a:r>
            <a:r>
              <a:rPr lang="en-US" b="1" dirty="0"/>
              <a:t>as well as meeting deadlines</a:t>
            </a:r>
            <a:r>
              <a:rPr lang="en-US" b="0" dirty="0"/>
              <a:t> on your work.       </a:t>
            </a:r>
          </a:p>
          <a:p>
            <a:endParaRPr lang="en-US" dirty="0"/>
          </a:p>
          <a:p>
            <a:r>
              <a:rPr lang="en-US" dirty="0"/>
              <a:t>It is </a:t>
            </a:r>
            <a:r>
              <a:rPr lang="en-US" b="1" dirty="0"/>
              <a:t>taking responsibility for results and outcomes</a:t>
            </a:r>
            <a:r>
              <a:rPr lang="en-US" dirty="0"/>
              <a:t> - not assuming it is someone else’s responsibility. </a:t>
            </a:r>
          </a:p>
          <a:p>
            <a:endParaRPr lang="en-US" dirty="0"/>
          </a:p>
          <a:p>
            <a:r>
              <a:rPr lang="en-US" dirty="0"/>
              <a:t>Accountability means being </a:t>
            </a:r>
            <a:r>
              <a:rPr lang="en-US" b="1" dirty="0"/>
              <a:t>honest</a:t>
            </a:r>
            <a:r>
              <a:rPr lang="en-US" dirty="0"/>
              <a:t> – with yourself and to others.  It is </a:t>
            </a:r>
            <a:r>
              <a:rPr lang="en-US" b="1" dirty="0"/>
              <a:t>not placing blame on others or tolerating a culture of blame.</a:t>
            </a:r>
          </a:p>
          <a:p>
            <a:endParaRPr lang="en-US" dirty="0"/>
          </a:p>
          <a:p>
            <a:r>
              <a:rPr lang="en-US" dirty="0"/>
              <a:t>It also means </a:t>
            </a:r>
            <a:r>
              <a:rPr lang="en-US" b="1" dirty="0"/>
              <a:t>maintaining confidential and sensitive information</a:t>
            </a:r>
            <a:r>
              <a:rPr lang="en-US" dirty="0"/>
              <a:t>.</a:t>
            </a:r>
          </a:p>
          <a:p>
            <a:endParaRPr lang="en-US" dirty="0"/>
          </a:p>
          <a:p>
            <a:r>
              <a:rPr lang="en-US" dirty="0"/>
              <a:t>Lastly, accountability is </a:t>
            </a:r>
            <a:r>
              <a:rPr lang="en-US" b="1" dirty="0"/>
              <a:t>necessary at all levels </a:t>
            </a:r>
            <a:r>
              <a:rPr lang="en-US" dirty="0"/>
              <a:t>of an organization. All employees, managers and executives must all be held accountable for accomplishing goals, completing assignments and making decisions for UMMS to be successful.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3</a:t>
            </a:fld>
            <a:endParaRPr lang="en-US" dirty="0"/>
          </a:p>
        </p:txBody>
      </p:sp>
    </p:spTree>
    <p:extLst>
      <p:ext uri="{BB962C8B-B14F-4D97-AF65-F5344CB8AC3E}">
        <p14:creationId xmlns:p14="http://schemas.microsoft.com/office/powerpoint/2010/main" val="3415511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 does workplace accountability matter?</a:t>
            </a:r>
          </a:p>
          <a:p>
            <a:endParaRPr lang="en-US" dirty="0"/>
          </a:p>
          <a:p>
            <a:r>
              <a:rPr lang="en-US" dirty="0"/>
              <a:t>According to a recent Workplace Accountability Study, </a:t>
            </a:r>
            <a:r>
              <a:rPr lang="en-US" b="1" dirty="0"/>
              <a:t>91% of people rank accountability as one of the top development needs </a:t>
            </a:r>
            <a:r>
              <a:rPr lang="en-US" dirty="0"/>
              <a:t>they would like to see at their organization. </a:t>
            </a:r>
          </a:p>
          <a:p>
            <a:endParaRPr lang="en-US" dirty="0"/>
          </a:p>
          <a:p>
            <a:r>
              <a:rPr lang="en-US" dirty="0"/>
              <a:t>In addition, </a:t>
            </a:r>
            <a:r>
              <a:rPr lang="en-US" b="1" dirty="0"/>
              <a:t>82% of respondents have no ability to hold others accountable. </a:t>
            </a:r>
          </a:p>
          <a:p>
            <a:endParaRPr lang="en-US" dirty="0"/>
          </a:p>
          <a:p>
            <a:r>
              <a:rPr lang="en-US" dirty="0"/>
              <a:t>Accountability matters because it is critical to workplace engagement and motivation to succeed.</a:t>
            </a:r>
          </a:p>
          <a:p>
            <a:endParaRPr lang="en-US" dirty="0"/>
          </a:p>
          <a:p>
            <a:r>
              <a:rPr lang="en-US" dirty="0"/>
              <a:t>A lack of a culture of accountability can lead to low morale, high turnover due to confused expectations, problems with collaboration, ineffective initiatives, and misalignment of results/priorities.</a:t>
            </a:r>
          </a:p>
          <a:p>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4</a:t>
            </a:fld>
            <a:endParaRPr lang="en-US" dirty="0"/>
          </a:p>
        </p:txBody>
      </p:sp>
    </p:spTree>
    <p:extLst>
      <p:ext uri="{BB962C8B-B14F-4D97-AF65-F5344CB8AC3E}">
        <p14:creationId xmlns:p14="http://schemas.microsoft.com/office/powerpoint/2010/main" val="3951938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There are a number of reasons why is accountability so critical to your success here at UMass Medical School. </a:t>
            </a:r>
          </a:p>
          <a:p>
            <a:endParaRPr lang="en-US" dirty="0"/>
          </a:p>
          <a:p>
            <a:r>
              <a:rPr lang="en-US" dirty="0"/>
              <a:t>One reason, is that if employees are not held accountable, that sends a message that their work is not important or valued. </a:t>
            </a:r>
          </a:p>
          <a:p>
            <a:endParaRPr lang="en-US" dirty="0"/>
          </a:p>
          <a:p>
            <a:r>
              <a:rPr lang="en-US" dirty="0"/>
              <a:t>Another reason, is that accountability helps to ensure that employees are all pulling their weight and contributing equally. When all employees are held accountable for their work, it provides them all with a sense of accomplishment. </a:t>
            </a:r>
          </a:p>
          <a:p>
            <a:endParaRPr lang="en-US" dirty="0"/>
          </a:p>
          <a:p>
            <a:r>
              <a:rPr lang="en-US" dirty="0"/>
              <a:t>Studies show that accountability in the workplace ties directly into employee engagement. Managers who pass on accountability to their employees – and not micro-manage them – are showing trust in their employees. </a:t>
            </a:r>
          </a:p>
          <a:p>
            <a:endParaRPr lang="en-US" dirty="0"/>
          </a:p>
          <a:p>
            <a:r>
              <a:rPr lang="en-US" dirty="0"/>
              <a:t>Accountability is also is one of the UMMS core competencies and is directly tied to your performance. This competency is critical for your success in your role and for UMMS as a whole.</a:t>
            </a:r>
          </a:p>
          <a:p>
            <a:endParaRPr lang="en-US" dirty="0"/>
          </a:p>
          <a:p>
            <a:r>
              <a:rPr lang="en-US" dirty="0"/>
              <a:t>Lastly, and most importantly, accountability is part of the UMMS culture. UMMS fosters a culture where employees demonstrate high levels of accountability on their own so that they all contribute successfully to the goals of UMMS. </a:t>
            </a:r>
          </a:p>
          <a:p>
            <a:endParaRPr lang="en-US" dirty="0"/>
          </a:p>
          <a:p>
            <a:r>
              <a:rPr lang="en-US" dirty="0"/>
              <a:t>	</a:t>
            </a:r>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pPr marL="173249" indent="-173249">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5</a:t>
            </a:fld>
            <a:endParaRPr lang="en-US" dirty="0"/>
          </a:p>
        </p:txBody>
      </p:sp>
    </p:spTree>
    <p:extLst>
      <p:ext uri="{BB962C8B-B14F-4D97-AF65-F5344CB8AC3E}">
        <p14:creationId xmlns:p14="http://schemas.microsoft.com/office/powerpoint/2010/main" val="1345643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Let’s now discuss the core competency model and how Accountability fits in. </a:t>
            </a:r>
          </a:p>
          <a:p>
            <a:endParaRPr lang="en-US" dirty="0"/>
          </a:p>
          <a:p>
            <a:r>
              <a:rPr lang="en-US" dirty="0"/>
              <a:t>UMMS leadership has adopted the 6+1 core competency model with competencies they believe are critical for your success and the success of the University. These competencies are also directly tied to your performance which we will discuss in more detail later in the presentation. </a:t>
            </a:r>
          </a:p>
          <a:p>
            <a:endParaRPr lang="en-US" dirty="0"/>
          </a:p>
          <a:p>
            <a:pPr marL="0" lvl="1"/>
            <a:r>
              <a:rPr lang="en-US" sz="2400" dirty="0">
                <a:solidFill>
                  <a:srgbClr val="FF0000"/>
                </a:solidFill>
                <a:latin typeface="Arial" panose="020B0604020202020204" pitchFamily="34" charset="0"/>
                <a:cs typeface="Arial" panose="020B0604020202020204" pitchFamily="34" charset="0"/>
              </a:rPr>
              <a:t>The 6</a:t>
            </a:r>
            <a:r>
              <a:rPr lang="en-US" sz="1800" dirty="0">
                <a:solidFill>
                  <a:prstClr val="black"/>
                </a:solidFill>
                <a:latin typeface="Arial" panose="020B0604020202020204" pitchFamily="34" charset="0"/>
                <a:cs typeface="Arial" panose="020B0604020202020204" pitchFamily="34" charset="0"/>
              </a:rPr>
              <a:t> Core Competencies that apply to </a:t>
            </a:r>
            <a:r>
              <a:rPr lang="en-US" sz="1800" u="sng" dirty="0">
                <a:solidFill>
                  <a:prstClr val="black"/>
                </a:solidFill>
                <a:latin typeface="Arial" panose="020B0604020202020204" pitchFamily="34" charset="0"/>
                <a:cs typeface="Arial" panose="020B0604020202020204" pitchFamily="34" charset="0"/>
              </a:rPr>
              <a:t>all UMMS employees at every level and in every role are:</a:t>
            </a:r>
          </a:p>
          <a:p>
            <a:pPr marL="0" lvl="1"/>
            <a:endParaRPr lang="en-US" sz="1800" dirty="0">
              <a:solidFill>
                <a:prstClr val="black"/>
              </a:solidFill>
              <a:latin typeface="Arial" panose="020B0604020202020204" pitchFamily="34" charset="0"/>
              <a:cs typeface="Arial" panose="020B0604020202020204" pitchFamily="34" charset="0"/>
            </a:endParaRP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Accountability</a:t>
            </a: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Initiative</a:t>
            </a: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Problem-Solving/Decision Making</a:t>
            </a: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Quantity/Quality of Work</a:t>
            </a: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Service Orientation</a:t>
            </a:r>
          </a:p>
          <a:p>
            <a:pPr marL="342693" lvl="1" indent="-342693">
              <a:buAutoNum type="arabicPeriod"/>
            </a:pPr>
            <a:r>
              <a:rPr lang="en-US" sz="1800" dirty="0">
                <a:solidFill>
                  <a:prstClr val="black"/>
                </a:solidFill>
                <a:latin typeface="Arial" panose="020B0604020202020204" pitchFamily="34" charset="0"/>
                <a:cs typeface="Arial" panose="020B0604020202020204" pitchFamily="34" charset="0"/>
              </a:rPr>
              <a:t>Diversity &amp; Inclusion</a:t>
            </a:r>
          </a:p>
          <a:p>
            <a:pPr marL="0" lvl="1"/>
            <a:endParaRPr lang="en-US" sz="1800" dirty="0">
              <a:solidFill>
                <a:prstClr val="black"/>
              </a:solidFill>
              <a:latin typeface="Arial" panose="020B0604020202020204" pitchFamily="34" charset="0"/>
              <a:cs typeface="Arial" panose="020B0604020202020204" pitchFamily="34" charset="0"/>
            </a:endParaRPr>
          </a:p>
          <a:p>
            <a:pPr marL="0" lvl="1"/>
            <a:r>
              <a:rPr lang="en-US" sz="1800" dirty="0">
                <a:solidFill>
                  <a:prstClr val="black"/>
                </a:solidFill>
                <a:latin typeface="Arial" panose="020B0604020202020204" pitchFamily="34" charset="0"/>
                <a:cs typeface="Arial" panose="020B0604020202020204" pitchFamily="34" charset="0"/>
              </a:rPr>
              <a:t>The +1 is Leadership &amp; Management for those in management roles.</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6</a:t>
            </a:fld>
            <a:endParaRPr lang="en-US" dirty="0"/>
          </a:p>
        </p:txBody>
      </p:sp>
    </p:spTree>
    <p:extLst>
      <p:ext uri="{BB962C8B-B14F-4D97-AF65-F5344CB8AC3E}">
        <p14:creationId xmlns:p14="http://schemas.microsoft.com/office/powerpoint/2010/main" val="1975428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are some ways that we can spot a lack of accountability?</a:t>
            </a:r>
          </a:p>
          <a:p>
            <a:endParaRPr lang="en-US" dirty="0"/>
          </a:p>
          <a:p>
            <a:r>
              <a:rPr lang="en-US" dirty="0"/>
              <a:t>Here is a list of some common responses and circumstances from employees who tend to lack accountability.</a:t>
            </a:r>
          </a:p>
          <a:p>
            <a:endParaRPr lang="en-US" dirty="0"/>
          </a:p>
          <a:p>
            <a:r>
              <a:rPr lang="en-US" dirty="0"/>
              <a:t>They may say “That’s not my job”…or “I don’t have enough time”.</a:t>
            </a:r>
          </a:p>
          <a:p>
            <a:endParaRPr lang="en-US" dirty="0"/>
          </a:p>
          <a:p>
            <a:r>
              <a:rPr lang="en-US" dirty="0"/>
              <a:t>They feel their co-workers can’t be trusted/incompetent.</a:t>
            </a:r>
          </a:p>
          <a:p>
            <a:endParaRPr lang="en-US" dirty="0"/>
          </a:p>
          <a:p>
            <a:r>
              <a:rPr lang="en-US" dirty="0"/>
              <a:t>They also tend to respond with “I don’t know how” …or “If only we had more staff/resources/etc.”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7</a:t>
            </a:fld>
            <a:endParaRPr lang="en-US" dirty="0"/>
          </a:p>
        </p:txBody>
      </p:sp>
    </p:spTree>
    <p:extLst>
      <p:ext uri="{BB962C8B-B14F-4D97-AF65-F5344CB8AC3E}">
        <p14:creationId xmlns:p14="http://schemas.microsoft.com/office/powerpoint/2010/main" val="65656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way you can turn these into more accountable responses:</a:t>
            </a:r>
          </a:p>
          <a:p>
            <a:endParaRPr lang="en-US" dirty="0"/>
          </a:p>
          <a:p>
            <a:endParaRPr lang="en-US" dirty="0"/>
          </a:p>
          <a:p>
            <a:pPr marL="285607" indent="-285607">
              <a:buFont typeface="Arial" panose="020B0604020202020204" pitchFamily="34" charset="0"/>
              <a:buChar char="•"/>
            </a:pPr>
            <a:r>
              <a:rPr lang="en-US" dirty="0"/>
              <a:t>“That’s not my job…</a:t>
            </a:r>
            <a:r>
              <a:rPr lang="en-US" b="1" i="1" dirty="0"/>
              <a:t>however if I can be trained</a:t>
            </a:r>
            <a:r>
              <a:rPr lang="en-US" i="1" dirty="0"/>
              <a:t>…etc.”…or</a:t>
            </a:r>
          </a:p>
          <a:p>
            <a:pPr marL="285607" indent="-285607">
              <a:buFont typeface="Arial" panose="020B0604020202020204" pitchFamily="34" charset="0"/>
              <a:buChar char="•"/>
            </a:pPr>
            <a:endParaRPr lang="en-US" i="1" dirty="0"/>
          </a:p>
          <a:p>
            <a:pPr marL="285607" indent="-285607">
              <a:buFont typeface="Arial" panose="020B0604020202020204" pitchFamily="34" charset="0"/>
              <a:buChar char="•"/>
            </a:pPr>
            <a:r>
              <a:rPr lang="en-US" dirty="0"/>
              <a:t>“I don’t have enough time…</a:t>
            </a:r>
            <a:r>
              <a:rPr lang="en-US" b="1" i="1" dirty="0"/>
              <a:t>but once I complete my current responsibilities and have more capacity…</a:t>
            </a:r>
            <a:r>
              <a:rPr lang="en-US" i="1" dirty="0"/>
              <a:t>etc.”</a:t>
            </a:r>
          </a:p>
          <a:p>
            <a:pPr marL="285607" indent="-285607">
              <a:buFont typeface="Arial" panose="020B0604020202020204" pitchFamily="34" charset="0"/>
              <a:buChar char="•"/>
            </a:pPr>
            <a:endParaRPr lang="en-US" i="1" dirty="0"/>
          </a:p>
          <a:p>
            <a:pPr marL="285607" indent="-285607">
              <a:buFont typeface="Arial" panose="020B0604020202020204" pitchFamily="34" charset="0"/>
              <a:buChar char="•"/>
            </a:pPr>
            <a:r>
              <a:rPr lang="en-US" dirty="0"/>
              <a:t>“I don’t trust my coworker…</a:t>
            </a:r>
            <a:r>
              <a:rPr lang="en-US" b="1" i="1" dirty="0"/>
              <a:t>but would be willing to meet with you to discuss our responsibilities</a:t>
            </a:r>
            <a:r>
              <a:rPr lang="en-US" i="1" dirty="0"/>
              <a:t>…etc.”</a:t>
            </a:r>
          </a:p>
          <a:p>
            <a:r>
              <a:rPr lang="en-US" i="1" dirty="0"/>
              <a:t>  </a:t>
            </a:r>
            <a:endParaRPr lang="en-US" dirty="0"/>
          </a:p>
          <a:p>
            <a:pPr marL="285607" indent="-285607">
              <a:buFont typeface="Arial" panose="020B0604020202020204" pitchFamily="34" charset="0"/>
              <a:buChar char="•"/>
            </a:pPr>
            <a:r>
              <a:rPr lang="en-US" dirty="0"/>
              <a:t>“I don’t know how, </a:t>
            </a:r>
            <a:r>
              <a:rPr lang="en-US" b="1" i="1" dirty="0"/>
              <a:t>but am willing to learn</a:t>
            </a:r>
            <a:r>
              <a:rPr lang="en-US" dirty="0"/>
              <a:t>…etc.”</a:t>
            </a:r>
          </a:p>
          <a:p>
            <a:r>
              <a:rPr lang="en-US" dirty="0"/>
              <a:t> </a:t>
            </a:r>
          </a:p>
          <a:p>
            <a:pPr marL="285607" indent="-285607">
              <a:buFont typeface="Arial" panose="020B0604020202020204" pitchFamily="34" charset="0"/>
              <a:buChar char="•"/>
            </a:pPr>
            <a:r>
              <a:rPr lang="en-US" dirty="0"/>
              <a:t>“If only we had more staff/resources…</a:t>
            </a:r>
            <a:r>
              <a:rPr lang="en-US" b="1" i="1" dirty="0"/>
              <a:t>however, I would be willing to assist where I can given my current responsibilities</a:t>
            </a:r>
            <a:r>
              <a:rPr lang="en-US" dirty="0"/>
              <a:t>…etc.”</a:t>
            </a:r>
          </a:p>
          <a:p>
            <a:endParaRPr lang="en-US" dirty="0"/>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8</a:t>
            </a:fld>
            <a:endParaRPr lang="en-US" dirty="0"/>
          </a:p>
        </p:txBody>
      </p:sp>
    </p:spTree>
    <p:extLst>
      <p:ext uri="{BB962C8B-B14F-4D97-AF65-F5344CB8AC3E}">
        <p14:creationId xmlns:p14="http://schemas.microsoft.com/office/powerpoint/2010/main" val="382527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now talk about some obstacles to creating an accountability culture and why employees tend not to hold themselves accountable. </a:t>
            </a:r>
          </a:p>
          <a:p>
            <a:endParaRPr lang="en-US" dirty="0"/>
          </a:p>
          <a:p>
            <a:r>
              <a:rPr lang="en-US" dirty="0"/>
              <a:t>The first is </a:t>
            </a:r>
            <a:r>
              <a:rPr lang="en-US" b="1" dirty="0"/>
              <a:t>fear of failure</a:t>
            </a:r>
            <a:r>
              <a:rPr lang="en-US" dirty="0"/>
              <a:t>. When employees feel punished for failing, they can tend to stop making an effort and revert to blaming others.</a:t>
            </a:r>
          </a:p>
          <a:p>
            <a:endParaRPr lang="en-US" dirty="0"/>
          </a:p>
          <a:p>
            <a:r>
              <a:rPr lang="en-US" dirty="0"/>
              <a:t>Another obstacle is </a:t>
            </a:r>
            <a:r>
              <a:rPr lang="en-US" b="1" dirty="0"/>
              <a:t>lack of management commitment</a:t>
            </a:r>
            <a:r>
              <a:rPr lang="en-US" dirty="0"/>
              <a:t>. If an employee does not feel that his/her work is given priority, that employee may be less likely to follow through.</a:t>
            </a:r>
          </a:p>
          <a:p>
            <a:endParaRPr lang="en-US" dirty="0"/>
          </a:p>
          <a:p>
            <a:r>
              <a:rPr lang="en-US" b="1" dirty="0"/>
              <a:t>Uncertainty of Consequences </a:t>
            </a:r>
            <a:r>
              <a:rPr lang="en-US" dirty="0"/>
              <a:t>is another obstacle. If employees are not clear on goals set for them, it makes it hard for them to be accountable. </a:t>
            </a:r>
          </a:p>
          <a:p>
            <a:endParaRPr lang="en-US" dirty="0"/>
          </a:p>
          <a:p>
            <a:r>
              <a:rPr lang="en-US" dirty="0"/>
              <a:t>Another obstacle is to be </a:t>
            </a:r>
            <a:r>
              <a:rPr lang="en-US" b="1" dirty="0"/>
              <a:t>overly focused on results. </a:t>
            </a:r>
            <a:r>
              <a:rPr lang="en-US" b="0" dirty="0"/>
              <a:t>If employees are told they have to make goals at any cost, they may tend to wander into unethical, legal and safety pitfalls.</a:t>
            </a:r>
          </a:p>
          <a:p>
            <a:endParaRPr lang="en-US" b="0" dirty="0"/>
          </a:p>
          <a:p>
            <a:r>
              <a:rPr lang="en-US" b="0" dirty="0"/>
              <a:t>Lastly, </a:t>
            </a:r>
            <a:r>
              <a:rPr lang="en-US" b="1" dirty="0"/>
              <a:t>measurements with meaning </a:t>
            </a:r>
            <a:r>
              <a:rPr lang="en-US" b="0" dirty="0"/>
              <a:t>is another obstacle. Employees need to make sure that the work they are measuring has value and true consequences. </a:t>
            </a:r>
            <a:r>
              <a:rPr lang="en-US" dirty="0"/>
              <a:t> </a:t>
            </a:r>
          </a:p>
        </p:txBody>
      </p:sp>
      <p:sp>
        <p:nvSpPr>
          <p:cNvPr id="4" name="Slide Number Placeholder 3"/>
          <p:cNvSpPr>
            <a:spLocks noGrp="1"/>
          </p:cNvSpPr>
          <p:nvPr>
            <p:ph type="sldNum" sz="quarter" idx="10"/>
          </p:nvPr>
        </p:nvSpPr>
        <p:spPr/>
        <p:txBody>
          <a:bodyPr/>
          <a:lstStyle/>
          <a:p>
            <a:pPr>
              <a:defRPr/>
            </a:pPr>
            <a:fld id="{95F7B9A8-4C66-6846-8FA9-90C4285F9E28}" type="slidenum">
              <a:rPr lang="en-US" smtClean="0"/>
              <a:pPr>
                <a:defRPr/>
              </a:pPr>
              <a:t>9</a:t>
            </a:fld>
            <a:endParaRPr lang="en-US" dirty="0"/>
          </a:p>
        </p:txBody>
      </p:sp>
    </p:spTree>
    <p:extLst>
      <p:ext uri="{BB962C8B-B14F-4D97-AF65-F5344CB8AC3E}">
        <p14:creationId xmlns:p14="http://schemas.microsoft.com/office/powerpoint/2010/main" val="40053004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704850"/>
          </a:xfrm>
        </p:spPr>
        <p:txBody>
          <a:bodyPr>
            <a:normAutofit/>
          </a:bodyPr>
          <a:lstStyle>
            <a:lvl1pPr algn="l">
              <a:defRPr sz="3200" baseline="0">
                <a:solidFill>
                  <a:srgbClr val="003399"/>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a:xfrm>
            <a:off x="685800" y="2514600"/>
            <a:ext cx="6400800" cy="457200"/>
          </a:xfrm>
        </p:spPr>
        <p:txBody>
          <a:bodyPr>
            <a:normAutofit/>
          </a:bodyPr>
          <a:lstStyle>
            <a:lvl1pPr marL="0" indent="0" algn="l">
              <a:buNone/>
              <a:defRPr sz="1800" b="0" i="0" baseline="0">
                <a:solidFill>
                  <a:schemeClr val="bg1">
                    <a:lumMod val="6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85800" y="3124200"/>
            <a:ext cx="2133600" cy="365125"/>
          </a:xfrm>
        </p:spPr>
        <p:txBody>
          <a:bodyPr anchor="t"/>
          <a:lstStyle>
            <a:lvl1pPr>
              <a:defRPr sz="2400" b="1" i="1">
                <a:solidFill>
                  <a:srgbClr val="000000"/>
                </a:solidFill>
                <a:latin typeface="Times" charset="0"/>
                <a:cs typeface="Arial" pitchFamily="34" charset="0"/>
              </a:defRPr>
            </a:lvl1pPr>
          </a:lstStyle>
          <a:p>
            <a:pPr>
              <a:defRPr/>
            </a:pPr>
            <a:fld id="{E1CD5349-C2E9-4862-A0FF-5B34AAE63191}" type="datetime1">
              <a:rPr lang="en-US" altLang="en-US"/>
              <a:pPr>
                <a:defRPr/>
              </a:pPr>
              <a:t>2/13/2020</a:t>
            </a:fld>
            <a:endParaRPr lang="en-US" altLang="en-US" dirty="0"/>
          </a:p>
        </p:txBody>
      </p:sp>
    </p:spTree>
    <p:extLst>
      <p:ext uri="{BB962C8B-B14F-4D97-AF65-F5344CB8AC3E}">
        <p14:creationId xmlns:p14="http://schemas.microsoft.com/office/powerpoint/2010/main" val="3980490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FAE17-60E9-4A9B-B444-2AAFB009F796}"/>
              </a:ext>
            </a:extLst>
          </p:cNvPr>
          <p:cNvSpPr>
            <a:spLocks noGrp="1"/>
          </p:cNvSpPr>
          <p:nvPr>
            <p:ph type="dt" sz="half" idx="10"/>
          </p:nvPr>
        </p:nvSpPr>
        <p:spPr/>
        <p:txBody>
          <a:bodyPr/>
          <a:lstStyle/>
          <a:p>
            <a:pPr defTabSz="914400">
              <a:defRPr/>
            </a:pPr>
            <a:fld id="{BFBD1B10-CAE3-4E6F-924B-3617EC86B487}" type="datetime1">
              <a:rPr lang="en-US" altLang="en-US" smtClean="0">
                <a:ea typeface="MS PGothic" pitchFamily="34" charset="-128"/>
                <a:cs typeface="+mn-cs"/>
              </a:rPr>
              <a:pPr defTabSz="914400">
                <a:defRPr/>
              </a:pPr>
              <a:t>2/13/2020</a:t>
            </a:fld>
            <a:endParaRPr lang="en-US" altLang="en-US" dirty="0">
              <a:ea typeface="MS PGothic" pitchFamily="34" charset="-128"/>
              <a:cs typeface="+mn-cs"/>
            </a:endParaRPr>
          </a:p>
        </p:txBody>
      </p:sp>
      <p:sp>
        <p:nvSpPr>
          <p:cNvPr id="3" name="Footer Placeholder 2">
            <a:extLst>
              <a:ext uri="{FF2B5EF4-FFF2-40B4-BE49-F238E27FC236}">
                <a16:creationId xmlns:a16="http://schemas.microsoft.com/office/drawing/2014/main" id="{1D083838-3862-4885-A2D2-78F9E76C42BA}"/>
              </a:ext>
            </a:extLst>
          </p:cNvPr>
          <p:cNvSpPr>
            <a:spLocks noGrp="1"/>
          </p:cNvSpPr>
          <p:nvPr>
            <p:ph type="ftr" sz="quarter" idx="11"/>
          </p:nvPr>
        </p:nvSpPr>
        <p:spPr/>
        <p:txBody>
          <a:bodyPr/>
          <a:lstStyle/>
          <a:p>
            <a:pPr defTabSz="914400">
              <a:defRPr/>
            </a:pPr>
            <a:r>
              <a:rPr lang="en-US"/>
              <a:t>Commonwealth Medicine</a:t>
            </a:r>
            <a:endParaRPr lang="en-US" dirty="0"/>
          </a:p>
        </p:txBody>
      </p:sp>
      <p:sp>
        <p:nvSpPr>
          <p:cNvPr id="4" name="Slide Number Placeholder 3">
            <a:extLst>
              <a:ext uri="{FF2B5EF4-FFF2-40B4-BE49-F238E27FC236}">
                <a16:creationId xmlns:a16="http://schemas.microsoft.com/office/drawing/2014/main" id="{3579BC39-89CD-4670-9097-EF87FEB80680}"/>
              </a:ext>
            </a:extLst>
          </p:cNvPr>
          <p:cNvSpPr>
            <a:spLocks noGrp="1"/>
          </p:cNvSpPr>
          <p:nvPr>
            <p:ph type="sldNum" sz="quarter" idx="12"/>
          </p:nvPr>
        </p:nvSpPr>
        <p:spPr/>
        <p:txBody>
          <a:bodyPr/>
          <a:lstStyle/>
          <a:p>
            <a:pPr defTabSz="914400">
              <a:defRPr/>
            </a:pPr>
            <a:fld id="{4EE0DE34-92DF-4AC9-99BA-1EB05CAE0217}" type="slidenum">
              <a:rPr lang="en-US" altLang="en-US" smtClean="0">
                <a:ea typeface="MS PGothic" pitchFamily="34" charset="-128"/>
                <a:cs typeface="+mn-cs"/>
              </a:rPr>
              <a:pPr defTabSz="914400">
                <a:defRPr/>
              </a:pPr>
              <a:t>‹#›</a:t>
            </a:fld>
            <a:endParaRPr lang="en-US" altLang="en-US" dirty="0">
              <a:ea typeface="MS PGothic" pitchFamily="34" charset="-128"/>
              <a:cs typeface="+mn-cs"/>
            </a:endParaRPr>
          </a:p>
        </p:txBody>
      </p:sp>
    </p:spTree>
    <p:extLst>
      <p:ext uri="{BB962C8B-B14F-4D97-AF65-F5344CB8AC3E}">
        <p14:creationId xmlns:p14="http://schemas.microsoft.com/office/powerpoint/2010/main" val="2744072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Date Placeholder 3"/>
          <p:cNvSpPr>
            <a:spLocks noGrp="1"/>
          </p:cNvSpPr>
          <p:nvPr>
            <p:ph type="dt" sz="half" idx="2"/>
          </p:nvPr>
        </p:nvSpPr>
        <p:spPr>
          <a:xfrm>
            <a:off x="457200" y="6340475"/>
            <a:ext cx="838200"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FFFFFF"/>
                </a:solidFill>
                <a:latin typeface="Arial" pitchFamily="34" charset="0"/>
              </a:defRPr>
            </a:lvl1pPr>
          </a:lstStyle>
          <a:p>
            <a:pPr defTabSz="914400">
              <a:defRPr/>
            </a:pPr>
            <a:fld id="{BFBD1B10-CAE3-4E6F-924B-3617EC86B487}" type="datetime1">
              <a:rPr lang="en-US" altLang="en-US">
                <a:ea typeface="MS PGothic" pitchFamily="34" charset="-128"/>
                <a:cs typeface="+mn-cs"/>
              </a:rPr>
              <a:pPr defTabSz="914400">
                <a:defRPr/>
              </a:pPr>
              <a:t>2/13/2020</a:t>
            </a:fld>
            <a:endParaRPr lang="en-US" altLang="en-US" dirty="0">
              <a:ea typeface="MS PGothic" pitchFamily="34" charset="-128"/>
              <a:cs typeface="+mn-cs"/>
            </a:endParaRPr>
          </a:p>
        </p:txBody>
      </p:sp>
      <p:sp>
        <p:nvSpPr>
          <p:cNvPr id="4" name="Footer Placeholder 3"/>
          <p:cNvSpPr>
            <a:spLocks noGrp="1"/>
          </p:cNvSpPr>
          <p:nvPr>
            <p:ph type="ftr" sz="quarter" idx="3"/>
          </p:nvPr>
        </p:nvSpPr>
        <p:spPr>
          <a:xfrm>
            <a:off x="1524000" y="6324600"/>
            <a:ext cx="4800600" cy="381000"/>
          </a:xfrm>
          <a:prstGeom prst="rect">
            <a:avLst/>
          </a:prstGeom>
        </p:spPr>
        <p:txBody>
          <a:bodyPr vert="horz" lIns="91440" tIns="45720" rIns="91440" bIns="45720" rtlCol="0" anchor="ctr"/>
          <a:lstStyle>
            <a:lvl1pPr algn="l">
              <a:defRPr sz="1200" b="0" i="0">
                <a:solidFill>
                  <a:prstClr val="white"/>
                </a:solidFill>
                <a:latin typeface="Arial"/>
                <a:ea typeface="ＭＳ Ｐゴシック" pitchFamily="34" charset="-128"/>
                <a:cs typeface="Arial"/>
              </a:defRPr>
            </a:lvl1pPr>
          </a:lstStyle>
          <a:p>
            <a:pPr defTabSz="914400">
              <a:defRPr/>
            </a:pPr>
            <a:r>
              <a:rPr lang="en-US" dirty="0"/>
              <a:t>Commonwealth Medicine</a:t>
            </a:r>
          </a:p>
        </p:txBody>
      </p:sp>
      <p:sp>
        <p:nvSpPr>
          <p:cNvPr id="2" name="Slide Number Placeholder 1"/>
          <p:cNvSpPr>
            <a:spLocks noGrp="1"/>
          </p:cNvSpPr>
          <p:nvPr>
            <p:ph type="sldNum" sz="quarter" idx="4"/>
          </p:nvPr>
        </p:nvSpPr>
        <p:spPr>
          <a:xfrm>
            <a:off x="8486775" y="6326188"/>
            <a:ext cx="519113"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FFFFFF"/>
                </a:solidFill>
                <a:latin typeface="Arial" pitchFamily="34" charset="0"/>
              </a:defRPr>
            </a:lvl1pPr>
          </a:lstStyle>
          <a:p>
            <a:pPr defTabSz="914400">
              <a:defRPr/>
            </a:pPr>
            <a:fld id="{4EE0DE34-92DF-4AC9-99BA-1EB05CAE0217}" type="slidenum">
              <a:rPr lang="en-US" altLang="en-US">
                <a:ea typeface="MS PGothic" pitchFamily="34" charset="-128"/>
                <a:cs typeface="+mn-cs"/>
              </a:rPr>
              <a:pPr defTabSz="914400">
                <a:defRPr/>
              </a:pPr>
              <a:t>‹#›</a:t>
            </a:fld>
            <a:endParaRPr lang="en-US" altLang="en-US" dirty="0">
              <a:ea typeface="MS PGothic" pitchFamily="34" charset="-128"/>
              <a:cs typeface="+mn-cs"/>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Lst>
  <p:hf hdr="0"/>
  <p:txStyles>
    <p:titleStyle>
      <a:lvl1pPr algn="l" rtl="0" eaLnBrk="0" fontAlgn="base" hangingPunct="0">
        <a:spcBef>
          <a:spcPct val="0"/>
        </a:spcBef>
        <a:spcAft>
          <a:spcPct val="0"/>
        </a:spcAft>
        <a:defRPr sz="3600" kern="1200">
          <a:solidFill>
            <a:srgbClr val="003399"/>
          </a:solidFill>
          <a:latin typeface="Arial"/>
          <a:ea typeface="MS PGothic" pitchFamily="34" charset="-128"/>
          <a:cs typeface="Arial"/>
        </a:defRPr>
      </a:lvl1pPr>
      <a:lvl2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2pPr>
      <a:lvl3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3pPr>
      <a:lvl4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4pPr>
      <a:lvl5pPr algn="l" rtl="0" eaLnBrk="0" fontAlgn="base" hangingPunct="0">
        <a:spcBef>
          <a:spcPct val="0"/>
        </a:spcBef>
        <a:spcAft>
          <a:spcPct val="0"/>
        </a:spcAft>
        <a:defRPr sz="3600">
          <a:solidFill>
            <a:srgbClr val="003399"/>
          </a:solidFill>
          <a:latin typeface="Arial" charset="0"/>
          <a:ea typeface="MS PGothic" pitchFamily="34" charset="-128"/>
          <a:cs typeface="Arial" charset="0"/>
        </a:defRPr>
      </a:lvl5pPr>
      <a:lvl6pPr marL="457200" algn="l" rtl="0" fontAlgn="base">
        <a:spcBef>
          <a:spcPct val="0"/>
        </a:spcBef>
        <a:spcAft>
          <a:spcPct val="0"/>
        </a:spcAft>
        <a:defRPr sz="3600">
          <a:solidFill>
            <a:srgbClr val="003399"/>
          </a:solidFill>
          <a:latin typeface="Arial" charset="0"/>
          <a:cs typeface="Arial" charset="0"/>
        </a:defRPr>
      </a:lvl6pPr>
      <a:lvl7pPr marL="914400" algn="l" rtl="0" fontAlgn="base">
        <a:spcBef>
          <a:spcPct val="0"/>
        </a:spcBef>
        <a:spcAft>
          <a:spcPct val="0"/>
        </a:spcAft>
        <a:defRPr sz="3600">
          <a:solidFill>
            <a:srgbClr val="003399"/>
          </a:solidFill>
          <a:latin typeface="Arial" charset="0"/>
          <a:cs typeface="Arial" charset="0"/>
        </a:defRPr>
      </a:lvl7pPr>
      <a:lvl8pPr marL="1371600" algn="l" rtl="0" fontAlgn="base">
        <a:spcBef>
          <a:spcPct val="0"/>
        </a:spcBef>
        <a:spcAft>
          <a:spcPct val="0"/>
        </a:spcAft>
        <a:defRPr sz="3600">
          <a:solidFill>
            <a:srgbClr val="003399"/>
          </a:solidFill>
          <a:latin typeface="Arial" charset="0"/>
          <a:cs typeface="Arial" charset="0"/>
        </a:defRPr>
      </a:lvl8pPr>
      <a:lvl9pPr marL="1828800" algn="l" rtl="0" fontAlgn="base">
        <a:spcBef>
          <a:spcPct val="0"/>
        </a:spcBef>
        <a:spcAft>
          <a:spcPct val="0"/>
        </a:spcAft>
        <a:defRPr sz="3600">
          <a:solidFill>
            <a:srgbClr val="003399"/>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Times"/>
          <a:ea typeface="MS PGothic" pitchFamily="34" charset="-128"/>
          <a:cs typeface="Time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Times"/>
          <a:ea typeface="Times" pitchFamily="18" charset="0"/>
          <a:cs typeface="Time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imes"/>
          <a:ea typeface="Times" pitchFamily="18" charset="0"/>
          <a:cs typeface="Time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imes"/>
          <a:ea typeface="Times" pitchFamily="18" charset="0"/>
          <a:cs typeface="Time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11.jpeg"/><Relationship Id="rId5" Type="http://schemas.openxmlformats.org/officeDocument/2006/relationships/hyperlink" Target="https://umassmed.edu/hr/learninganddevelopment/course-offerings/" TargetMode="External"/><Relationship Id="rId4" Type="http://schemas.openxmlformats.org/officeDocument/2006/relationships/hyperlink" Target="https://umassmed.edu/hr/compensation"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hyperlink" Target="http://www.google.com/url?sa=i&amp;rct=j&amp;q=&amp;esrc=s&amp;source=images&amp;cd=&amp;ved=0ahUKEwjJ88fJ2s7QAhUG64MKHYvaDTYQjRwIBw&amp;url=http://www.clipartkid.com/agenda-cliparts/&amp;psig=AFQjCNEK60pnPcwvEIKv3gh0l3YPpTRl_w&amp;ust=1480534399433945" TargetMode="External"/><Relationship Id="rId4" Type="http://schemas.openxmlformats.org/officeDocument/2006/relationships/hyperlink" Target="https://edit-www.umassmed.edu/globalassets/human-resources/documents/accountability-training-workbook-rev----handout.pdf"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ctrTitle"/>
          </p:nvPr>
        </p:nvSpPr>
        <p:spPr>
          <a:xfrm>
            <a:off x="185249" y="509007"/>
            <a:ext cx="8859599" cy="1535723"/>
          </a:xfrm>
        </p:spPr>
        <p:txBody>
          <a:bodyPr>
            <a:noAutofit/>
          </a:bodyPr>
          <a:lstStyle/>
          <a:p>
            <a:pPr eaLnBrk="1" hangingPunct="1"/>
            <a:r>
              <a:rPr lang="en-US" altLang="en-US" sz="2800" dirty="0">
                <a:latin typeface="Arial" pitchFamily="34" charset="0"/>
                <a:cs typeface="Arial" pitchFamily="34" charset="0"/>
              </a:rPr>
              <a:t>UMMS Core Competency Training:</a:t>
            </a:r>
            <a:br>
              <a:rPr lang="en-US" altLang="en-US" sz="3600" dirty="0">
                <a:latin typeface="Arial" pitchFamily="34" charset="0"/>
                <a:cs typeface="Arial" pitchFamily="34" charset="0"/>
              </a:rPr>
            </a:br>
            <a:r>
              <a:rPr lang="en-US" altLang="en-US" sz="3600" b="1" dirty="0">
                <a:latin typeface="Arial" pitchFamily="34" charset="0"/>
                <a:cs typeface="Arial" pitchFamily="34" charset="0"/>
              </a:rPr>
              <a:t>Accountability</a:t>
            </a:r>
          </a:p>
        </p:txBody>
      </p:sp>
      <p:pic>
        <p:nvPicPr>
          <p:cNvPr id="6" name="Picture 6">
            <a:extLst>
              <a:ext uri="{FF2B5EF4-FFF2-40B4-BE49-F238E27FC236}">
                <a16:creationId xmlns:a16="http://schemas.microsoft.com/office/drawing/2014/main" id="{9BE3B0D0-6A8E-4EFF-BEB6-B9791EE8CFE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6765" y="1276868"/>
            <a:ext cx="242790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62F30C0-D0C7-4A4B-83A5-9EBC49C9F8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65250" y="5513065"/>
            <a:ext cx="5948262" cy="548640"/>
          </a:xfrm>
          <a:prstGeom prst="rect">
            <a:avLst/>
          </a:prstGeom>
        </p:spPr>
      </p:pic>
      <p:pic>
        <p:nvPicPr>
          <p:cNvPr id="2" name="Picture 2">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8969" y="6174674"/>
            <a:ext cx="4060825"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advClick="0" advTm="24367"/>
    </mc:Choice>
    <mc:Fallback>
      <p:transition spd="slow" advClick="0" advTm="243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4307" y="700752"/>
            <a:ext cx="7772400" cy="704850"/>
          </a:xfrm>
        </p:spPr>
        <p:txBody>
          <a:bodyPr>
            <a:normAutofit fontScale="90000"/>
          </a:bodyPr>
          <a:lstStyle/>
          <a:p>
            <a:r>
              <a:rPr lang="en-US" sz="3600" dirty="0"/>
              <a:t>How to Foster Accountability: Developing &amp; Demonstrating the Core Competency </a:t>
            </a:r>
            <a:br>
              <a:rPr lang="en-US" sz="3600" dirty="0"/>
            </a:br>
            <a:br>
              <a:rPr lang="en-US" sz="3600" dirty="0"/>
            </a:br>
            <a:endParaRPr lang="en-US" sz="3100" b="1" i="1" dirty="0"/>
          </a:p>
        </p:txBody>
      </p:sp>
      <p:sp>
        <p:nvSpPr>
          <p:cNvPr id="4" name="TextBox 3">
            <a:extLst>
              <a:ext uri="{FF2B5EF4-FFF2-40B4-BE49-F238E27FC236}">
                <a16:creationId xmlns:a16="http://schemas.microsoft.com/office/drawing/2014/main" id="{4AFF0D47-AB6A-4F91-AE2F-F11BC74CFF61}"/>
              </a:ext>
            </a:extLst>
          </p:cNvPr>
          <p:cNvSpPr txBox="1"/>
          <p:nvPr/>
        </p:nvSpPr>
        <p:spPr>
          <a:xfrm>
            <a:off x="384307" y="1401504"/>
            <a:ext cx="2287806" cy="461665"/>
          </a:xfrm>
          <a:prstGeom prst="rect">
            <a:avLst/>
          </a:prstGeom>
          <a:noFill/>
        </p:spPr>
        <p:txBody>
          <a:bodyPr wrap="none" rtlCol="0">
            <a:spAutoFit/>
          </a:bodyPr>
          <a:lstStyle/>
          <a:p>
            <a:r>
              <a:rPr lang="en-US" sz="2400" b="1" i="1" dirty="0">
                <a:solidFill>
                  <a:schemeClr val="tx2"/>
                </a:solidFill>
              </a:rPr>
              <a:t>All Employees</a:t>
            </a:r>
          </a:p>
        </p:txBody>
      </p:sp>
      <p:sp>
        <p:nvSpPr>
          <p:cNvPr id="3" name="Rectangle 2">
            <a:extLst>
              <a:ext uri="{FF2B5EF4-FFF2-40B4-BE49-F238E27FC236}">
                <a16:creationId xmlns:a16="http://schemas.microsoft.com/office/drawing/2014/main" id="{E8304AEC-B570-4716-96C2-DE2ED226453E}"/>
              </a:ext>
            </a:extLst>
          </p:cNvPr>
          <p:cNvSpPr/>
          <p:nvPr/>
        </p:nvSpPr>
        <p:spPr>
          <a:xfrm>
            <a:off x="384307" y="1876737"/>
            <a:ext cx="7474841" cy="3785652"/>
          </a:xfrm>
          <a:prstGeom prst="rect">
            <a:avLst/>
          </a:prstGeom>
        </p:spPr>
        <p:txBody>
          <a:bodyPr wrap="square">
            <a:spAutoFit/>
          </a:bodyPr>
          <a:lstStyle/>
          <a:p>
            <a:pPr marL="342900" indent="-342900">
              <a:buFont typeface="Arial" panose="020B0604020202020204" pitchFamily="34" charset="0"/>
              <a:buChar char="•"/>
            </a:pPr>
            <a:r>
              <a:rPr lang="en-US" sz="2400" dirty="0"/>
              <a:t>Be honest; own up to mistakes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Hold others accountable; support other colleagues/team members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Demonstrate flexibility in response to changing priorities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Works effectively in teams and with employees from diverse backgrounds</a:t>
            </a:r>
          </a:p>
        </p:txBody>
      </p:sp>
    </p:spTree>
    <p:custDataLst>
      <p:tags r:id="rId1"/>
    </p:custDataLst>
    <p:extLst>
      <p:ext uri="{BB962C8B-B14F-4D97-AF65-F5344CB8AC3E}">
        <p14:creationId xmlns:p14="http://schemas.microsoft.com/office/powerpoint/2010/main" val="486035482"/>
      </p:ext>
    </p:extLst>
  </p:cSld>
  <p:clrMapOvr>
    <a:masterClrMapping/>
  </p:clrMapOvr>
  <mc:AlternateContent xmlns:mc="http://schemas.openxmlformats.org/markup-compatibility/2006">
    <mc:Choice xmlns:p14="http://schemas.microsoft.com/office/powerpoint/2010/main" Requires="p14">
      <p:transition spd="slow" p14:dur="2000" advClick="0" advTm="52680"/>
    </mc:Choice>
    <mc:Fallback>
      <p:transition spd="slow" advClick="0" advTm="5268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611877"/>
            <a:ext cx="7772400" cy="704850"/>
          </a:xfrm>
        </p:spPr>
        <p:txBody>
          <a:bodyPr>
            <a:normAutofit fontScale="90000"/>
          </a:bodyPr>
          <a:lstStyle/>
          <a:p>
            <a:r>
              <a:rPr lang="en-US" sz="3100" dirty="0"/>
              <a:t>How to Foster Accountability: Developing &amp; Demonstrating the Core Competency (Cont’d)</a:t>
            </a:r>
            <a:br>
              <a:rPr lang="en-US" sz="3600" dirty="0"/>
            </a:br>
            <a:endParaRPr lang="en-US" sz="3600" dirty="0"/>
          </a:p>
        </p:txBody>
      </p:sp>
      <p:sp>
        <p:nvSpPr>
          <p:cNvPr id="6" name="Rectangle 5">
            <a:extLst>
              <a:ext uri="{FF2B5EF4-FFF2-40B4-BE49-F238E27FC236}">
                <a16:creationId xmlns:a16="http://schemas.microsoft.com/office/drawing/2014/main" id="{8ED4DBAF-F8F3-4091-9956-B813ECEEE27B}"/>
              </a:ext>
            </a:extLst>
          </p:cNvPr>
          <p:cNvSpPr/>
          <p:nvPr/>
        </p:nvSpPr>
        <p:spPr>
          <a:xfrm>
            <a:off x="616214" y="1590873"/>
            <a:ext cx="7761868" cy="461665"/>
          </a:xfrm>
          <a:prstGeom prst="rect">
            <a:avLst/>
          </a:prstGeom>
        </p:spPr>
        <p:txBody>
          <a:bodyPr wrap="none">
            <a:spAutoFit/>
          </a:bodyPr>
          <a:lstStyle/>
          <a:p>
            <a:r>
              <a:rPr lang="en-US" sz="2400" b="1" i="1" dirty="0">
                <a:solidFill>
                  <a:schemeClr val="tx2"/>
                </a:solidFill>
              </a:rPr>
              <a:t>Managers/Supervisors – Additional Responsibilities</a:t>
            </a:r>
          </a:p>
        </p:txBody>
      </p:sp>
      <p:sp>
        <p:nvSpPr>
          <p:cNvPr id="5" name="TextBox 4"/>
          <p:cNvSpPr txBox="1"/>
          <p:nvPr/>
        </p:nvSpPr>
        <p:spPr>
          <a:xfrm>
            <a:off x="616214" y="2312224"/>
            <a:ext cx="8298750"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t>Create a culture of accountability (support &amp; trust)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Communicate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Feedback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SMART Goals</a:t>
            </a:r>
          </a:p>
        </p:txBody>
      </p:sp>
    </p:spTree>
    <p:custDataLst>
      <p:tags r:id="rId1"/>
    </p:custDataLst>
    <p:extLst>
      <p:ext uri="{BB962C8B-B14F-4D97-AF65-F5344CB8AC3E}">
        <p14:creationId xmlns:p14="http://schemas.microsoft.com/office/powerpoint/2010/main" val="883734121"/>
      </p:ext>
    </p:extLst>
  </p:cSld>
  <p:clrMapOvr>
    <a:masterClrMapping/>
  </p:clrMapOvr>
  <mc:AlternateContent xmlns:mc="http://schemas.openxmlformats.org/markup-compatibility/2006">
    <mc:Choice xmlns:p14="http://schemas.microsoft.com/office/powerpoint/2010/main" Requires="p14">
      <p:transition spd="slow" p14:dur="2000" advClick="0" advTm="55032"/>
    </mc:Choice>
    <mc:Fallback>
      <p:transition spd="slow" advClick="0" advTm="5503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fontScale="90000"/>
          </a:bodyPr>
          <a:lstStyle/>
          <a:p>
            <a:r>
              <a:rPr lang="en-US" sz="3600" dirty="0"/>
              <a:t>Guiding Principles for Leadership</a:t>
            </a:r>
            <a:br>
              <a:rPr lang="en-US" sz="3600" dirty="0"/>
            </a:br>
            <a:endParaRPr lang="en-US" sz="3600" dirty="0"/>
          </a:p>
        </p:txBody>
      </p:sp>
      <p:sp>
        <p:nvSpPr>
          <p:cNvPr id="3" name="Rectangle 2">
            <a:extLst>
              <a:ext uri="{FF2B5EF4-FFF2-40B4-BE49-F238E27FC236}">
                <a16:creationId xmlns:a16="http://schemas.microsoft.com/office/drawing/2014/main" id="{E8304AEC-B570-4716-96C2-DE2ED226453E}"/>
              </a:ext>
            </a:extLst>
          </p:cNvPr>
          <p:cNvSpPr/>
          <p:nvPr/>
        </p:nvSpPr>
        <p:spPr>
          <a:xfrm>
            <a:off x="533087" y="1160699"/>
            <a:ext cx="8298750" cy="3170099"/>
          </a:xfrm>
          <a:prstGeom prst="rect">
            <a:avLst/>
          </a:prstGeom>
        </p:spPr>
        <p:txBody>
          <a:bodyPr wrap="square">
            <a:spAutoFit/>
          </a:bodyPr>
          <a:lstStyle/>
          <a:p>
            <a:pPr marL="342900" indent="-342900">
              <a:buAutoNum type="arabicPeriod"/>
            </a:pPr>
            <a:r>
              <a:rPr lang="en-US" sz="2000" b="1" dirty="0"/>
              <a:t>Clear and Consistent Communication of Expectations</a:t>
            </a:r>
            <a:r>
              <a:rPr lang="en-US" sz="2000" dirty="0"/>
              <a:t>. As a leader, all communications have a greater impact. Both in writing and orally. </a:t>
            </a:r>
          </a:p>
          <a:p>
            <a:pPr marL="342900" indent="-342900">
              <a:buAutoNum type="arabicPeriod"/>
            </a:pPr>
            <a:r>
              <a:rPr lang="en-US" sz="2000" b="1" dirty="0"/>
              <a:t>Compelling Consequences Focused on Positive Outcomes</a:t>
            </a:r>
            <a:r>
              <a:rPr lang="en-US" sz="2000" dirty="0"/>
              <a:t>. Handling mistakes, feedback, and credit in a positive, results-orientated manner is crucial. </a:t>
            </a:r>
          </a:p>
          <a:p>
            <a:pPr marL="342900" indent="-342900">
              <a:buAutoNum type="arabicPeriod"/>
            </a:pPr>
            <a:r>
              <a:rPr lang="en-US" sz="2000" b="1" dirty="0"/>
              <a:t>Positive Culture of Accountability</a:t>
            </a:r>
            <a:r>
              <a:rPr lang="en-US" sz="2000" dirty="0"/>
              <a:t>. Leaders set the tone, and employees mirror the management style. Only leaders who are honest and consistent can reasonably expect the same characteristics in their employees. </a:t>
            </a:r>
          </a:p>
        </p:txBody>
      </p:sp>
    </p:spTree>
    <p:custDataLst>
      <p:tags r:id="rId1"/>
    </p:custDataLst>
    <p:extLst>
      <p:ext uri="{BB962C8B-B14F-4D97-AF65-F5344CB8AC3E}">
        <p14:creationId xmlns:p14="http://schemas.microsoft.com/office/powerpoint/2010/main" val="3906587977"/>
      </p:ext>
    </p:extLst>
  </p:cSld>
  <p:clrMapOvr>
    <a:masterClrMapping/>
  </p:clrMapOvr>
  <mc:AlternateContent xmlns:mc="http://schemas.openxmlformats.org/markup-compatibility/2006">
    <mc:Choice xmlns:p14="http://schemas.microsoft.com/office/powerpoint/2010/main" Requires="p14">
      <p:transition spd="slow" p14:dur="2000" advClick="0" advTm="35111"/>
    </mc:Choice>
    <mc:Fallback>
      <p:transition spd="slow" advClick="0" advTm="3511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fontScale="90000"/>
          </a:bodyPr>
          <a:lstStyle/>
          <a:p>
            <a:r>
              <a:rPr lang="en-US" sz="3600" dirty="0"/>
              <a:t>Giving Feedback and Building Trust</a:t>
            </a:r>
            <a:br>
              <a:rPr lang="en-US" sz="3600" dirty="0"/>
            </a:br>
            <a:endParaRPr lang="en-US" sz="3600" dirty="0"/>
          </a:p>
        </p:txBody>
      </p:sp>
      <p:sp>
        <p:nvSpPr>
          <p:cNvPr id="7" name="Rectangle 6">
            <a:extLst>
              <a:ext uri="{FF2B5EF4-FFF2-40B4-BE49-F238E27FC236}">
                <a16:creationId xmlns:a16="http://schemas.microsoft.com/office/drawing/2014/main" id="{738A52A9-FF53-4903-B044-515B51598A4F}"/>
              </a:ext>
            </a:extLst>
          </p:cNvPr>
          <p:cNvSpPr/>
          <p:nvPr/>
        </p:nvSpPr>
        <p:spPr>
          <a:xfrm>
            <a:off x="443479" y="814561"/>
            <a:ext cx="8117870" cy="3754874"/>
          </a:xfrm>
          <a:prstGeom prst="rect">
            <a:avLst/>
          </a:prstGeom>
        </p:spPr>
        <p:txBody>
          <a:bodyPr wrap="square">
            <a:spAutoFit/>
          </a:bodyPr>
          <a:lstStyle/>
          <a:p>
            <a:pPr marL="800100" lvl="1" indent="-342900">
              <a:buFont typeface="Wingdings" panose="05000000000000000000" pitchFamily="2" charset="2"/>
              <a:buChar char="§"/>
            </a:pPr>
            <a:endParaRPr lang="en-US" dirty="0"/>
          </a:p>
          <a:p>
            <a:pPr marL="285750" indent="-285750">
              <a:buFont typeface="Arial" panose="020B0604020202020204" pitchFamily="34" charset="0"/>
              <a:buChar char="•"/>
            </a:pPr>
            <a:r>
              <a:rPr lang="en-US" sz="2000" dirty="0"/>
              <a:t>Find the appropriate time to give feedback.</a:t>
            </a:r>
          </a:p>
          <a:p>
            <a:pPr marL="285750" indent="-285750">
              <a:buFont typeface="Arial" panose="020B0604020202020204" pitchFamily="34" charset="0"/>
              <a:buChar char="•"/>
            </a:pPr>
            <a:r>
              <a:rPr lang="en-US" sz="2000" dirty="0"/>
              <a:t>State only the observed facts, not an opinion of what happened or who is to blame. </a:t>
            </a:r>
          </a:p>
          <a:p>
            <a:pPr marL="285750" indent="-285750">
              <a:buFont typeface="Arial" panose="020B0604020202020204" pitchFamily="34" charset="0"/>
              <a:buChar char="•"/>
            </a:pPr>
            <a:r>
              <a:rPr lang="en-US" sz="2000" dirty="0"/>
              <a:t>Explain the problem and the impact to the employee. </a:t>
            </a:r>
          </a:p>
          <a:p>
            <a:pPr marL="285750" indent="-285750">
              <a:buFont typeface="Arial" panose="020B0604020202020204" pitchFamily="34" charset="0"/>
              <a:buChar char="•"/>
            </a:pPr>
            <a:r>
              <a:rPr lang="en-US" sz="2000" dirty="0"/>
              <a:t>Ask for the employee’s perspective and feedback. </a:t>
            </a:r>
          </a:p>
          <a:p>
            <a:pPr marL="285750" indent="-285750">
              <a:buFont typeface="Arial" panose="020B0604020202020204" pitchFamily="34" charset="0"/>
              <a:buChar char="•"/>
            </a:pPr>
            <a:r>
              <a:rPr lang="en-US" sz="2000" dirty="0"/>
              <a:t>Be willing to change your assessment or understanding of the issue. </a:t>
            </a:r>
          </a:p>
          <a:p>
            <a:pPr marL="285750" indent="-285750">
              <a:buFont typeface="Arial" panose="020B0604020202020204" pitchFamily="34" charset="0"/>
              <a:buChar char="•"/>
            </a:pPr>
            <a:r>
              <a:rPr lang="en-US" sz="2000" dirty="0"/>
              <a:t>Suggest positive, achievable steps to address the specific issue and again emphasize the broader effect on operations. </a:t>
            </a:r>
          </a:p>
          <a:p>
            <a:pPr marL="285750" indent="-285750">
              <a:buFont typeface="Arial" panose="020B0604020202020204" pitchFamily="34" charset="0"/>
              <a:buChar char="•"/>
            </a:pPr>
            <a:r>
              <a:rPr lang="en-US" sz="2000" dirty="0"/>
              <a:t>Employees value honesty, competency, and caring in effective managers. </a:t>
            </a:r>
          </a:p>
        </p:txBody>
      </p:sp>
    </p:spTree>
    <p:custDataLst>
      <p:tags r:id="rId1"/>
    </p:custDataLst>
    <p:extLst>
      <p:ext uri="{BB962C8B-B14F-4D97-AF65-F5344CB8AC3E}">
        <p14:creationId xmlns:p14="http://schemas.microsoft.com/office/powerpoint/2010/main" val="4045366347"/>
      </p:ext>
    </p:extLst>
  </p:cSld>
  <p:clrMapOvr>
    <a:masterClrMapping/>
  </p:clrMapOvr>
  <mc:AlternateContent xmlns:mc="http://schemas.openxmlformats.org/markup-compatibility/2006">
    <mc:Choice xmlns:p14="http://schemas.microsoft.com/office/powerpoint/2010/main" Requires="p14">
      <p:transition spd="slow" p14:dur="2000" advClick="0" advTm="43152"/>
    </mc:Choice>
    <mc:Fallback>
      <p:transition spd="slow" advClick="0" advTm="4315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Autofit/>
          </a:bodyPr>
          <a:lstStyle/>
          <a:p>
            <a:r>
              <a:rPr lang="en-US" sz="2800" dirty="0"/>
              <a:t>How the Accountability Mindset &amp; Behaviors affect Performance Review and Progression in the Workplace</a:t>
            </a:r>
          </a:p>
        </p:txBody>
      </p:sp>
      <p:sp>
        <p:nvSpPr>
          <p:cNvPr id="4" name="TextBox 3">
            <a:extLst>
              <a:ext uri="{FF2B5EF4-FFF2-40B4-BE49-F238E27FC236}">
                <a16:creationId xmlns:a16="http://schemas.microsoft.com/office/drawing/2014/main" id="{BB7140C8-C28C-4861-BCA8-B166E9D9AD85}"/>
              </a:ext>
            </a:extLst>
          </p:cNvPr>
          <p:cNvSpPr txBox="1"/>
          <p:nvPr/>
        </p:nvSpPr>
        <p:spPr>
          <a:xfrm>
            <a:off x="533087" y="2162080"/>
            <a:ext cx="8298750" cy="2215991"/>
          </a:xfrm>
          <a:prstGeom prst="rect">
            <a:avLst/>
          </a:prstGeom>
          <a:noFill/>
        </p:spPr>
        <p:txBody>
          <a:bodyPr wrap="square" rtlCol="0">
            <a:spAutoFit/>
          </a:bodyPr>
          <a:lstStyle/>
          <a:p>
            <a:pPr marL="342900" indent="-342900">
              <a:buFont typeface="Arial" panose="020B0604020202020204" pitchFamily="34" charset="0"/>
              <a:buChar char="•"/>
            </a:pPr>
            <a:r>
              <a:rPr lang="en-US" sz="2400" dirty="0"/>
              <a:t>Ask for feedback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Embrace change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Demonstrate “Accountability verbs” </a:t>
            </a:r>
            <a:r>
              <a:rPr lang="en-US" sz="2400" i="1" dirty="0"/>
              <a:t>(from initial exercise)</a:t>
            </a:r>
            <a:endParaRPr lang="en-US" sz="2000" b="1" dirty="0"/>
          </a:p>
          <a:p>
            <a:endParaRPr lang="en-US" dirty="0"/>
          </a:p>
        </p:txBody>
      </p:sp>
      <p:pic>
        <p:nvPicPr>
          <p:cNvPr id="6" name="Picture 6">
            <a:extLst>
              <a:ext uri="{FF2B5EF4-FFF2-40B4-BE49-F238E27FC236}">
                <a16:creationId xmlns:a16="http://schemas.microsoft.com/office/drawing/2014/main" id="{5218AD2A-6707-4112-B50E-028E51DF1A2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214" y="1404008"/>
            <a:ext cx="2057400" cy="137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60756085"/>
      </p:ext>
    </p:extLst>
  </p:cSld>
  <p:clrMapOvr>
    <a:masterClrMapping/>
  </p:clrMapOvr>
  <mc:AlternateContent xmlns:mc="http://schemas.openxmlformats.org/markup-compatibility/2006">
    <mc:Choice xmlns:p14="http://schemas.microsoft.com/office/powerpoint/2010/main" Requires="p14">
      <p:transition spd="slow" p14:dur="2000" advClick="0" advTm="38126"/>
    </mc:Choice>
    <mc:Fallback>
      <p:transition spd="slow" advClick="0" advTm="3812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087" y="115455"/>
            <a:ext cx="8298750" cy="704850"/>
          </a:xfrm>
        </p:spPr>
        <p:txBody>
          <a:bodyPr>
            <a:normAutofit/>
          </a:bodyPr>
          <a:lstStyle/>
          <a:p>
            <a:r>
              <a:rPr lang="en-US" sz="3600" dirty="0"/>
              <a:t>Performance Review</a:t>
            </a:r>
          </a:p>
        </p:txBody>
      </p:sp>
      <p:sp>
        <p:nvSpPr>
          <p:cNvPr id="4" name="Rectangle 3">
            <a:extLst>
              <a:ext uri="{FF2B5EF4-FFF2-40B4-BE49-F238E27FC236}">
                <a16:creationId xmlns:a16="http://schemas.microsoft.com/office/drawing/2014/main" id="{695C8BF1-2407-400C-8320-F1C7868F0CAA}"/>
              </a:ext>
            </a:extLst>
          </p:cNvPr>
          <p:cNvSpPr/>
          <p:nvPr/>
        </p:nvSpPr>
        <p:spPr>
          <a:xfrm>
            <a:off x="533087" y="1120676"/>
            <a:ext cx="8452417" cy="2308324"/>
          </a:xfrm>
          <a:prstGeom prst="rect">
            <a:avLst/>
          </a:prstGeom>
        </p:spPr>
        <p:txBody>
          <a:bodyPr wrap="square">
            <a:spAutoFit/>
          </a:bodyPr>
          <a:lstStyle/>
          <a:p>
            <a:pPr marL="0" lvl="1"/>
            <a:r>
              <a:rPr lang="en-US" b="1" dirty="0">
                <a:solidFill>
                  <a:prstClr val="black"/>
                </a:solidFill>
                <a:latin typeface="+mn-lt"/>
              </a:rPr>
              <a:t>UMMS Performance Appraisal Form - Observations of Core Competencies: Accountability</a:t>
            </a:r>
          </a:p>
          <a:p>
            <a:pPr marL="0" lvl="1"/>
            <a:endParaRPr lang="en-US" b="1" dirty="0">
              <a:solidFill>
                <a:prstClr val="black"/>
              </a:solidFill>
              <a:latin typeface="+mn-lt"/>
            </a:endParaRPr>
          </a:p>
          <a:p>
            <a:pPr marL="285750" lvl="1" indent="-285750">
              <a:buFont typeface="Arial" panose="020B0604020202020204" pitchFamily="34" charset="0"/>
              <a:buChar char="•"/>
            </a:pPr>
            <a:r>
              <a:rPr lang="en-US" dirty="0">
                <a:solidFill>
                  <a:prstClr val="black"/>
                </a:solidFill>
                <a:latin typeface="+mn-lt"/>
              </a:rPr>
              <a:t>UMMS Core Competencies demonstrating the capabilities that are central across all UMMS positions that collectively contribute to UMMS success</a:t>
            </a:r>
          </a:p>
          <a:p>
            <a:pPr marL="0" lvl="1"/>
            <a:endParaRPr lang="en-US" dirty="0">
              <a:solidFill>
                <a:prstClr val="black"/>
              </a:solidFill>
              <a:latin typeface="+mn-lt"/>
            </a:endParaRPr>
          </a:p>
          <a:p>
            <a:pPr marL="285750" lvl="1" indent="-285750">
              <a:buFont typeface="Arial" panose="020B0604020202020204" pitchFamily="34" charset="0"/>
              <a:buChar char="•"/>
            </a:pPr>
            <a:r>
              <a:rPr lang="en-US" dirty="0">
                <a:solidFill>
                  <a:prstClr val="black"/>
                </a:solidFill>
                <a:latin typeface="+mn-lt"/>
              </a:rPr>
              <a:t>UMMS Performance Appraisal this Spring will incorporate the UMMS Core Competencies </a:t>
            </a:r>
            <a:endParaRPr lang="en-US" sz="1600" dirty="0">
              <a:solidFill>
                <a:prstClr val="black"/>
              </a:solidFill>
              <a:latin typeface="+mn-lt"/>
            </a:endParaRPr>
          </a:p>
        </p:txBody>
      </p:sp>
    </p:spTree>
    <p:custDataLst>
      <p:tags r:id="rId1"/>
    </p:custDataLst>
    <p:extLst>
      <p:ext uri="{BB962C8B-B14F-4D97-AF65-F5344CB8AC3E}">
        <p14:creationId xmlns:p14="http://schemas.microsoft.com/office/powerpoint/2010/main" val="3506706763"/>
      </p:ext>
    </p:extLst>
  </p:cSld>
  <p:clrMapOvr>
    <a:masterClrMapping/>
  </p:clrMapOvr>
  <mc:AlternateContent xmlns:mc="http://schemas.openxmlformats.org/markup-compatibility/2006">
    <mc:Choice xmlns:p14="http://schemas.microsoft.com/office/powerpoint/2010/main" Requires="p14">
      <p:transition spd="slow" p14:dur="2000" advClick="0" advTm="34514"/>
    </mc:Choice>
    <mc:Fallback>
      <p:transition spd="slow" advClick="0" advTm="345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3638"/>
            <a:ext cx="8229599" cy="955933"/>
          </a:xfrm>
        </p:spPr>
        <p:txBody>
          <a:bodyPr>
            <a:noAutofit/>
          </a:bodyPr>
          <a:lstStyle/>
          <a:p>
            <a:r>
              <a:rPr lang="en-US" sz="2800" b="1" dirty="0">
                <a:latin typeface="Frutiger LT Std 45 Light"/>
              </a:rPr>
              <a:t>Progression in the Workplace</a:t>
            </a:r>
          </a:p>
        </p:txBody>
      </p:sp>
      <p:sp>
        <p:nvSpPr>
          <p:cNvPr id="3" name="Rectangle 2">
            <a:extLst>
              <a:ext uri="{FF2B5EF4-FFF2-40B4-BE49-F238E27FC236}">
                <a16:creationId xmlns:a16="http://schemas.microsoft.com/office/drawing/2014/main" id="{A526A6AC-9540-4409-B0F2-25BD600FF124}"/>
              </a:ext>
            </a:extLst>
          </p:cNvPr>
          <p:cNvSpPr/>
          <p:nvPr/>
        </p:nvSpPr>
        <p:spPr>
          <a:xfrm>
            <a:off x="385863" y="1416219"/>
            <a:ext cx="8229599" cy="1938992"/>
          </a:xfrm>
          <a:prstGeom prst="rect">
            <a:avLst/>
          </a:prstGeom>
        </p:spPr>
        <p:txBody>
          <a:bodyPr wrap="square">
            <a:spAutoFit/>
          </a:bodyPr>
          <a:lstStyle/>
          <a:p>
            <a:pPr marL="285750" lvl="1" indent="-28575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Empowered to make the effort </a:t>
            </a:r>
          </a:p>
          <a:p>
            <a:pPr marL="285750" lvl="1" indent="-28575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Recognized for your achievements</a:t>
            </a:r>
          </a:p>
          <a:p>
            <a:pPr marL="285750" lvl="1" indent="-285750">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New opportunities</a:t>
            </a:r>
          </a:p>
        </p:txBody>
      </p:sp>
      <p:pic>
        <p:nvPicPr>
          <p:cNvPr id="9" name="Picture 2">
            <a:extLst>
              <a:ext uri="{FF2B5EF4-FFF2-40B4-BE49-F238E27FC236}">
                <a16:creationId xmlns:a16="http://schemas.microsoft.com/office/drawing/2014/main" id="{0139AEFC-EB00-44DA-9FAF-75F73814E92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9439" y="301964"/>
            <a:ext cx="1584960" cy="11887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03313989"/>
      </p:ext>
    </p:extLst>
  </p:cSld>
  <p:clrMapOvr>
    <a:masterClrMapping/>
  </p:clrMapOvr>
  <mc:AlternateContent xmlns:mc="http://schemas.openxmlformats.org/markup-compatibility/2006">
    <mc:Choice xmlns:p14="http://schemas.microsoft.com/office/powerpoint/2010/main" Requires="p14">
      <p:transition spd="slow" p14:dur="2000" advClick="0" advTm="23800"/>
    </mc:Choice>
    <mc:Fallback>
      <p:transition spd="slow" advClick="0" advTm="238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Resources</a:t>
            </a:r>
          </a:p>
        </p:txBody>
      </p:sp>
      <p:sp>
        <p:nvSpPr>
          <p:cNvPr id="6" name="Rectangle 5">
            <a:extLst>
              <a:ext uri="{FF2B5EF4-FFF2-40B4-BE49-F238E27FC236}">
                <a16:creationId xmlns:a16="http://schemas.microsoft.com/office/drawing/2014/main" id="{C4107A1D-DBEB-488D-B84C-6061A5B59F04}"/>
              </a:ext>
            </a:extLst>
          </p:cNvPr>
          <p:cNvSpPr/>
          <p:nvPr/>
        </p:nvSpPr>
        <p:spPr>
          <a:xfrm>
            <a:off x="616214" y="1504582"/>
            <a:ext cx="7347915" cy="3385542"/>
          </a:xfrm>
          <a:prstGeom prst="rect">
            <a:avLst/>
          </a:prstGeom>
        </p:spPr>
        <p:txBody>
          <a:bodyPr wrap="square">
            <a:spAutoFit/>
          </a:bodyPr>
          <a:lstStyle/>
          <a:p>
            <a:r>
              <a:rPr lang="en-US" dirty="0">
                <a:latin typeface="Arial" panose="020B0604020202020204" pitchFamily="34" charset="0"/>
              </a:rPr>
              <a:t>1. UMMS Compensation Website – </a:t>
            </a:r>
            <a:r>
              <a:rPr lang="en-US" dirty="0">
                <a:latin typeface="Arial" panose="020B0604020202020204" pitchFamily="34" charset="0"/>
                <a:hlinkClick r:id="rId4"/>
              </a:rPr>
              <a:t>https://umassmed.edu/hr/compensation</a:t>
            </a:r>
            <a:endParaRPr lang="en-US" dirty="0">
              <a:latin typeface="Arial" panose="020B0604020202020204" pitchFamily="34" charset="0"/>
            </a:endParaRPr>
          </a:p>
          <a:p>
            <a:pPr lvl="1"/>
            <a:endParaRPr lang="en-US" sz="1400" i="1" dirty="0">
              <a:latin typeface="Arial" panose="020B0604020202020204" pitchFamily="34" charset="0"/>
            </a:endParaRPr>
          </a:p>
          <a:p>
            <a:pPr lvl="1"/>
            <a:r>
              <a:rPr lang="en-US" sz="1400" i="1" dirty="0">
                <a:latin typeface="Arial" panose="020B0604020202020204" pitchFamily="34" charset="0"/>
              </a:rPr>
              <a:t>-UMMS Core Competencies</a:t>
            </a:r>
          </a:p>
          <a:p>
            <a:pPr lvl="1"/>
            <a:r>
              <a:rPr lang="en-US" sz="1400" i="1" dirty="0">
                <a:latin typeface="Arial" panose="020B0604020202020204" pitchFamily="34" charset="0"/>
              </a:rPr>
              <a:t>-Dept. &amp; Position Specific Competencies (FY20)</a:t>
            </a:r>
          </a:p>
          <a:p>
            <a:pPr lvl="1"/>
            <a:r>
              <a:rPr lang="en-US" sz="1400" i="1" dirty="0">
                <a:latin typeface="Arial" panose="020B0604020202020204" pitchFamily="34" charset="0"/>
              </a:rPr>
              <a:t>-Core Competency Worksheet</a:t>
            </a:r>
          </a:p>
          <a:p>
            <a:pPr lvl="1"/>
            <a:endParaRPr lang="en-US" i="1" dirty="0">
              <a:latin typeface="Arial" panose="020B0604020202020204" pitchFamily="34" charset="0"/>
            </a:endParaRPr>
          </a:p>
          <a:p>
            <a:r>
              <a:rPr lang="en-US" i="1" dirty="0">
                <a:latin typeface="Arial" panose="020B0604020202020204" pitchFamily="34" charset="0"/>
              </a:rPr>
              <a:t>2. </a:t>
            </a:r>
            <a:r>
              <a:rPr lang="en-US" dirty="0">
                <a:latin typeface="Arial" panose="020B0604020202020204" pitchFamily="34" charset="0"/>
              </a:rPr>
              <a:t>UMMS Learning &amp; Development Website –</a:t>
            </a:r>
          </a:p>
          <a:p>
            <a:r>
              <a:rPr lang="en-US" dirty="0">
                <a:latin typeface="Arial" panose="020B0604020202020204" pitchFamily="34" charset="0"/>
                <a:hlinkClick r:id="rId5"/>
              </a:rPr>
              <a:t>https://umassmed.edu/hr/learninganddevelopment/course-offerings/</a:t>
            </a:r>
            <a:endParaRPr lang="en-US" dirty="0">
              <a:latin typeface="Arial" panose="020B0604020202020204" pitchFamily="34" charset="0"/>
            </a:endParaRPr>
          </a:p>
          <a:p>
            <a:pPr lvl="1"/>
            <a:r>
              <a:rPr lang="en-US" sz="1400" dirty="0">
                <a:latin typeface="Arial" panose="020B0604020202020204" pitchFamily="34" charset="0"/>
              </a:rPr>
              <a:t>-</a:t>
            </a:r>
            <a:r>
              <a:rPr lang="en-US" sz="1400" i="1" dirty="0">
                <a:latin typeface="Arial" panose="020B0604020202020204" pitchFamily="34" charset="0"/>
              </a:rPr>
              <a:t>UMMS Competency Model Training Webinar (within Professional Development)</a:t>
            </a:r>
          </a:p>
          <a:p>
            <a:pPr lvl="1"/>
            <a:endParaRPr lang="en-US" dirty="0">
              <a:latin typeface="Arial" panose="020B0604020202020204" pitchFamily="34" charset="0"/>
            </a:endParaRPr>
          </a:p>
          <a:p>
            <a:r>
              <a:rPr lang="en-US" dirty="0">
                <a:latin typeface="Arial" panose="020B0604020202020204" pitchFamily="34" charset="0"/>
              </a:rPr>
              <a:t> </a:t>
            </a:r>
          </a:p>
          <a:p>
            <a:endParaRPr lang="en-US" i="1" dirty="0">
              <a:latin typeface="Arial" panose="020B0604020202020204" pitchFamily="34" charset="0"/>
            </a:endParaRPr>
          </a:p>
        </p:txBody>
      </p:sp>
      <p:pic>
        <p:nvPicPr>
          <p:cNvPr id="8" name="Picture 2">
            <a:extLst>
              <a:ext uri="{FF2B5EF4-FFF2-40B4-BE49-F238E27FC236}">
                <a16:creationId xmlns:a16="http://schemas.microsoft.com/office/drawing/2014/main" id="{E0D54F76-37F5-41D4-99AF-AA68003B7043}"/>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1534" y="477879"/>
            <a:ext cx="2514600" cy="10058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7881301"/>
      </p:ext>
    </p:extLst>
  </p:cSld>
  <p:clrMapOvr>
    <a:masterClrMapping/>
  </p:clrMapOvr>
  <mc:AlternateContent xmlns:mc="http://schemas.openxmlformats.org/markup-compatibility/2006">
    <mc:Choice xmlns:p14="http://schemas.microsoft.com/office/powerpoint/2010/main" Requires="p14">
      <p:transition spd="slow" p14:dur="2000" advClick="0" advTm="17706"/>
    </mc:Choice>
    <mc:Fallback>
      <p:transition spd="slow" advClick="0" advTm="1770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Thank You</a:t>
            </a:r>
          </a:p>
        </p:txBody>
      </p:sp>
      <p:pic>
        <p:nvPicPr>
          <p:cNvPr id="6" name="Picture 2">
            <a:extLst>
              <a:ext uri="{FF2B5EF4-FFF2-40B4-BE49-F238E27FC236}">
                <a16:creationId xmlns:a16="http://schemas.microsoft.com/office/drawing/2014/main" id="{02243E61-8B78-4BE8-A061-5FA841F489F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1168" y="1713666"/>
            <a:ext cx="4280071" cy="21945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8915732"/>
      </p:ext>
    </p:extLst>
  </p:cSld>
  <p:clrMapOvr>
    <a:masterClrMapping/>
  </p:clrMapOvr>
  <mc:AlternateContent xmlns:mc="http://schemas.openxmlformats.org/markup-compatibility/2006">
    <mc:Choice xmlns:p14="http://schemas.microsoft.com/office/powerpoint/2010/main" Requires="p14">
      <p:transition spd="slow" p14:dur="2000" advClick="0" advTm="10181"/>
    </mc:Choice>
    <mc:Fallback>
      <p:transition spd="slow" advClick="0" advTm="1018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Agenda</a:t>
            </a:r>
          </a:p>
        </p:txBody>
      </p:sp>
      <p:sp>
        <p:nvSpPr>
          <p:cNvPr id="5" name="TextBox 4"/>
          <p:cNvSpPr txBox="1"/>
          <p:nvPr/>
        </p:nvSpPr>
        <p:spPr>
          <a:xfrm>
            <a:off x="616214" y="1441132"/>
            <a:ext cx="8298750" cy="5416868"/>
          </a:xfrm>
          <a:prstGeom prst="rect">
            <a:avLst/>
          </a:prstGeom>
          <a:noFill/>
        </p:spPr>
        <p:txBody>
          <a:bodyPr wrap="square" rtlCol="0">
            <a:spAutoFit/>
          </a:bodyPr>
          <a:lstStyle/>
          <a:p>
            <a:pPr marL="342900" indent="-342900">
              <a:buFont typeface="Arial" panose="020B0604020202020204" pitchFamily="34" charset="0"/>
              <a:buChar char="•"/>
            </a:pPr>
            <a:r>
              <a:rPr lang="en-US" sz="2000" dirty="0"/>
              <a:t>What is Accountability in the Workplace?</a:t>
            </a:r>
          </a:p>
          <a:p>
            <a:pPr marL="342900" indent="-342900">
              <a:buFont typeface="Arial" panose="020B0604020202020204" pitchFamily="34" charset="0"/>
              <a:buChar char="•"/>
            </a:pPr>
            <a:r>
              <a:rPr lang="en-US" sz="2000" dirty="0"/>
              <a:t>Why Accountability is Critical to Success</a:t>
            </a:r>
          </a:p>
          <a:p>
            <a:pPr marL="342900" indent="-342900">
              <a:buFont typeface="Arial" panose="020B0604020202020204" pitchFamily="34" charset="0"/>
              <a:buChar char="•"/>
            </a:pPr>
            <a:r>
              <a:rPr lang="en-US" sz="2000" dirty="0"/>
              <a:t>How to Spot a Lack of Accountability &amp; Obstacles to Creating an Accountability Culture </a:t>
            </a:r>
          </a:p>
          <a:p>
            <a:pPr marL="342900" indent="-342900">
              <a:buFont typeface="Arial" panose="020B0604020202020204" pitchFamily="34" charset="0"/>
              <a:buChar char="•"/>
            </a:pPr>
            <a:r>
              <a:rPr lang="en-US" sz="2000" dirty="0"/>
              <a:t>How to Foster Accountability – Developing and Demonstrating the Core Competency</a:t>
            </a:r>
          </a:p>
          <a:p>
            <a:pPr marL="800100" lvl="1" indent="-342900">
              <a:buFont typeface="Arial" panose="020B0604020202020204" pitchFamily="34" charset="0"/>
              <a:buChar char="•"/>
            </a:pPr>
            <a:r>
              <a:rPr lang="en-US" sz="2000" dirty="0"/>
              <a:t>Employees</a:t>
            </a:r>
          </a:p>
          <a:p>
            <a:pPr marL="800100" lvl="1" indent="-342900">
              <a:buFont typeface="Arial" panose="020B0604020202020204" pitchFamily="34" charset="0"/>
              <a:buChar char="•"/>
            </a:pPr>
            <a:r>
              <a:rPr lang="en-US" sz="2000" dirty="0"/>
              <a:t>Managers </a:t>
            </a:r>
          </a:p>
          <a:p>
            <a:pPr marL="342900" indent="-342900">
              <a:buFont typeface="Arial" panose="020B0604020202020204" pitchFamily="34" charset="0"/>
              <a:buChar char="•"/>
            </a:pPr>
            <a:r>
              <a:rPr lang="en-US" sz="2000" dirty="0"/>
              <a:t>How Your Accountability Mindset and Behaviors will  impact your career at UMMS and even your performance review</a:t>
            </a:r>
          </a:p>
          <a:p>
            <a:endParaRPr lang="en-US" sz="2000" dirty="0"/>
          </a:p>
          <a:p>
            <a:r>
              <a:rPr lang="en-US" sz="2000" dirty="0"/>
              <a:t>***Please print out the </a:t>
            </a:r>
            <a:r>
              <a:rPr lang="en-US" sz="2000" u="sng" dirty="0">
                <a:hlinkClick r:id="rId4"/>
              </a:rPr>
              <a:t>Accountability Workbook</a:t>
            </a:r>
            <a:r>
              <a:rPr lang="en-US" sz="2000" dirty="0"/>
              <a:t> before continuing*** </a:t>
            </a:r>
          </a:p>
          <a:p>
            <a:endParaRPr lang="en-US" sz="2400" dirty="0"/>
          </a:p>
          <a:p>
            <a:endParaRPr lang="en-US" sz="2400" dirty="0"/>
          </a:p>
          <a:p>
            <a:endParaRPr lang="en-US" altLang="en-US" sz="2000" b="1" dirty="0"/>
          </a:p>
          <a:p>
            <a:endParaRPr lang="en-US" sz="2000" b="1" dirty="0"/>
          </a:p>
          <a:p>
            <a:endParaRPr lang="en-US" dirty="0"/>
          </a:p>
        </p:txBody>
      </p:sp>
      <p:pic>
        <p:nvPicPr>
          <p:cNvPr id="4" name="Picture 8">
            <a:hlinkClick r:id="rId5"/>
            <a:extLst>
              <a:ext uri="{FF2B5EF4-FFF2-40B4-BE49-F238E27FC236}">
                <a16:creationId xmlns:a16="http://schemas.microsoft.com/office/drawing/2014/main" id="{33502F76-75C9-4160-A308-E72DB742F4C9}"/>
              </a:ext>
              <a:ext uri="{C183D7F6-B498-43B3-948B-1728B52AA6E4}">
                <adec:decorative xmlns:adec="http://schemas.microsoft.com/office/drawing/2017/decorative" val="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7820" y="444246"/>
            <a:ext cx="1328165" cy="128016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69555533"/>
      </p:ext>
    </p:extLst>
  </p:cSld>
  <p:clrMapOvr>
    <a:masterClrMapping/>
  </p:clrMapOvr>
  <mc:AlternateContent xmlns:mc="http://schemas.openxmlformats.org/markup-compatibility/2006">
    <mc:Choice xmlns:p14="http://schemas.microsoft.com/office/powerpoint/2010/main" Requires="p14">
      <p:transition spd="slow" p14:dur="2000" advClick="0" advTm="36834"/>
    </mc:Choice>
    <mc:Fallback>
      <p:transition spd="slow" advClick="0" advTm="3683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625" y="494792"/>
            <a:ext cx="7772400" cy="704850"/>
          </a:xfrm>
        </p:spPr>
        <p:txBody>
          <a:bodyPr>
            <a:normAutofit fontScale="90000"/>
          </a:bodyPr>
          <a:lstStyle/>
          <a:p>
            <a:r>
              <a:rPr lang="en-US" sz="3600" dirty="0"/>
              <a:t>What is Accountability in the Workplace?</a:t>
            </a:r>
          </a:p>
        </p:txBody>
      </p:sp>
      <p:sp>
        <p:nvSpPr>
          <p:cNvPr id="7" name="TextBox 6">
            <a:extLst>
              <a:ext uri="{FF2B5EF4-FFF2-40B4-BE49-F238E27FC236}">
                <a16:creationId xmlns:a16="http://schemas.microsoft.com/office/drawing/2014/main" id="{4F917FCA-2108-4A9C-AFBE-7D4C39AFF7B2}"/>
              </a:ext>
            </a:extLst>
          </p:cNvPr>
          <p:cNvSpPr txBox="1"/>
          <p:nvPr/>
        </p:nvSpPr>
        <p:spPr>
          <a:xfrm>
            <a:off x="422625" y="1520802"/>
            <a:ext cx="8298750" cy="3631763"/>
          </a:xfrm>
          <a:prstGeom prst="rect">
            <a:avLst/>
          </a:prstGeom>
          <a:noFill/>
        </p:spPr>
        <p:txBody>
          <a:bodyPr wrap="square" rtlCol="0">
            <a:spAutoFit/>
          </a:bodyPr>
          <a:lstStyle/>
          <a:p>
            <a:pPr marL="342900" indent="-342900">
              <a:buFont typeface="Arial" panose="020B0604020202020204" pitchFamily="34" charset="0"/>
              <a:buChar char="•"/>
            </a:pPr>
            <a:r>
              <a:rPr lang="en-US" sz="2400" dirty="0"/>
              <a:t>Taking ownership</a:t>
            </a:r>
          </a:p>
          <a:p>
            <a:pPr marL="342900" indent="-342900">
              <a:buFont typeface="Arial" panose="020B0604020202020204" pitchFamily="34" charset="0"/>
              <a:buChar char="•"/>
            </a:pPr>
            <a:r>
              <a:rPr lang="en-US" sz="2400" dirty="0"/>
              <a:t>Fulfilling promises and deadlines</a:t>
            </a:r>
          </a:p>
          <a:p>
            <a:pPr marL="342900" indent="-342900">
              <a:buFont typeface="Arial" panose="020B0604020202020204" pitchFamily="34" charset="0"/>
              <a:buChar char="•"/>
            </a:pPr>
            <a:r>
              <a:rPr lang="en-US" sz="2400" dirty="0"/>
              <a:t>Responsible for results/outcomes, including both work and personal actions </a:t>
            </a:r>
          </a:p>
          <a:p>
            <a:pPr marL="342900" indent="-342900">
              <a:buFont typeface="Arial" panose="020B0604020202020204" pitchFamily="34" charset="0"/>
              <a:buChar char="•"/>
            </a:pPr>
            <a:r>
              <a:rPr lang="en-US" sz="2400" dirty="0"/>
              <a:t>Honesty</a:t>
            </a:r>
          </a:p>
          <a:p>
            <a:pPr marL="342900" indent="-342900">
              <a:buFont typeface="Arial" panose="020B0604020202020204" pitchFamily="34" charset="0"/>
              <a:buChar char="•"/>
            </a:pPr>
            <a:r>
              <a:rPr lang="en-US" sz="2400" dirty="0"/>
              <a:t>Not blaming others/tolerating a culture of blame</a:t>
            </a:r>
          </a:p>
          <a:p>
            <a:pPr marL="342900" indent="-342900">
              <a:buFont typeface="Arial" panose="020B0604020202020204" pitchFamily="34" charset="0"/>
              <a:buChar char="•"/>
            </a:pPr>
            <a:r>
              <a:rPr lang="en-US" sz="2400" dirty="0"/>
              <a:t>Maintaining confidential and sensitive information</a:t>
            </a:r>
          </a:p>
          <a:p>
            <a:pPr marL="342900" indent="-342900">
              <a:buFont typeface="Arial" panose="020B0604020202020204" pitchFamily="34" charset="0"/>
              <a:buChar char="•"/>
            </a:pPr>
            <a:r>
              <a:rPr lang="en-US" sz="2400" dirty="0"/>
              <a:t>Necessary at all levels</a:t>
            </a:r>
          </a:p>
          <a:p>
            <a:endParaRPr lang="en-US" sz="2000" b="1" dirty="0"/>
          </a:p>
          <a:p>
            <a:endParaRPr lang="en-US" dirty="0"/>
          </a:p>
        </p:txBody>
      </p:sp>
      <p:pic>
        <p:nvPicPr>
          <p:cNvPr id="6" name="Picture 2">
            <a:extLst>
              <a:ext uri="{FF2B5EF4-FFF2-40B4-BE49-F238E27FC236}">
                <a16:creationId xmlns:a16="http://schemas.microsoft.com/office/drawing/2014/main" id="{2C3F10EF-E02D-4B19-BB7D-8C1D22A3103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208" y="1305958"/>
            <a:ext cx="2365398" cy="109728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17031386"/>
      </p:ext>
    </p:extLst>
  </p:cSld>
  <p:clrMapOvr>
    <a:masterClrMapping/>
  </p:clrMapOvr>
  <mc:AlternateContent xmlns:mc="http://schemas.openxmlformats.org/markup-compatibility/2006">
    <mc:Choice xmlns:p14="http://schemas.microsoft.com/office/powerpoint/2010/main" Requires="p14">
      <p:transition spd="slow" p14:dur="2000" advClick="0" advTm="50417"/>
    </mc:Choice>
    <mc:Fallback>
      <p:transition spd="slow" advClick="0" advTm="5041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6936" y="403258"/>
            <a:ext cx="7772400" cy="704850"/>
          </a:xfrm>
        </p:spPr>
        <p:txBody>
          <a:bodyPr>
            <a:normAutofit fontScale="90000"/>
          </a:bodyPr>
          <a:lstStyle/>
          <a:p>
            <a:r>
              <a:rPr lang="en-US" sz="3600" dirty="0"/>
              <a:t>Why does Workplace Accountability Matter?</a:t>
            </a:r>
          </a:p>
        </p:txBody>
      </p:sp>
      <p:sp>
        <p:nvSpPr>
          <p:cNvPr id="6" name="Rectangle 5">
            <a:extLst>
              <a:ext uri="{FF2B5EF4-FFF2-40B4-BE49-F238E27FC236}">
                <a16:creationId xmlns:a16="http://schemas.microsoft.com/office/drawing/2014/main" id="{FEDE484C-3BF9-4573-A4E2-09891A1F87F1}"/>
              </a:ext>
            </a:extLst>
          </p:cNvPr>
          <p:cNvSpPr/>
          <p:nvPr/>
        </p:nvSpPr>
        <p:spPr>
          <a:xfrm>
            <a:off x="576936" y="1452564"/>
            <a:ext cx="6712506" cy="3231654"/>
          </a:xfrm>
          <a:prstGeom prst="rect">
            <a:avLst/>
          </a:prstGeom>
        </p:spPr>
        <p:txBody>
          <a:bodyPr wrap="square">
            <a:spAutoFit/>
          </a:bodyPr>
          <a:lstStyle/>
          <a:p>
            <a:r>
              <a:rPr lang="en-US" b="1" dirty="0"/>
              <a:t>91% </a:t>
            </a:r>
            <a:r>
              <a:rPr lang="en-US" dirty="0"/>
              <a:t>of people rank accountability as one of the top development needs they would like to see at their organization.</a:t>
            </a:r>
          </a:p>
          <a:p>
            <a:endParaRPr lang="en-US" dirty="0"/>
          </a:p>
          <a:p>
            <a:r>
              <a:rPr lang="en-US" b="1" dirty="0"/>
              <a:t>82% </a:t>
            </a:r>
            <a:r>
              <a:rPr lang="en-US" dirty="0"/>
              <a:t>have no ability to hold others accountable.</a:t>
            </a:r>
          </a:p>
          <a:p>
            <a:endParaRPr lang="en-US" dirty="0"/>
          </a:p>
          <a:p>
            <a:r>
              <a:rPr lang="en-US" dirty="0"/>
              <a:t>Critical to workplace engagement and motivation to succeed. </a:t>
            </a:r>
          </a:p>
          <a:p>
            <a:endParaRPr lang="en-US" dirty="0"/>
          </a:p>
          <a:p>
            <a:r>
              <a:rPr lang="en-US" dirty="0"/>
              <a:t>Lack of a culture of accountability can lead to low morale, high turnover due to confused expectations, problems with collaboration, ineffective initiatives, and misalignment of results/priorities. </a:t>
            </a:r>
            <a:endParaRPr lang="en-US" sz="2400" dirty="0"/>
          </a:p>
        </p:txBody>
      </p:sp>
      <p:sp>
        <p:nvSpPr>
          <p:cNvPr id="7" name="TextBox 6">
            <a:extLst>
              <a:ext uri="{FF2B5EF4-FFF2-40B4-BE49-F238E27FC236}">
                <a16:creationId xmlns:a16="http://schemas.microsoft.com/office/drawing/2014/main" id="{D3835A6B-C966-4E9A-BCD3-A7815AB6BA7D}"/>
              </a:ext>
            </a:extLst>
          </p:cNvPr>
          <p:cNvSpPr txBox="1"/>
          <p:nvPr/>
        </p:nvSpPr>
        <p:spPr>
          <a:xfrm>
            <a:off x="576936" y="5469181"/>
            <a:ext cx="3221588" cy="307777"/>
          </a:xfrm>
          <a:prstGeom prst="rect">
            <a:avLst/>
          </a:prstGeom>
          <a:noFill/>
        </p:spPr>
        <p:txBody>
          <a:bodyPr wrap="none" rtlCol="0">
            <a:spAutoFit/>
          </a:bodyPr>
          <a:lstStyle/>
          <a:p>
            <a:r>
              <a:rPr lang="en-US" sz="1400" i="1" dirty="0">
                <a:solidFill>
                  <a:schemeClr val="bg1"/>
                </a:solidFill>
              </a:rPr>
              <a:t>Workplace Accountability Study, 2015</a:t>
            </a:r>
            <a:r>
              <a:rPr lang="en-US" sz="1400" i="1" dirty="0"/>
              <a:t>.</a:t>
            </a:r>
          </a:p>
        </p:txBody>
      </p:sp>
      <p:pic>
        <p:nvPicPr>
          <p:cNvPr id="5" name="Picture 2">
            <a:extLst>
              <a:ext uri="{FF2B5EF4-FFF2-40B4-BE49-F238E27FC236}">
                <a16:creationId xmlns:a16="http://schemas.microsoft.com/office/drawing/2014/main" id="{1AC05E12-5F2A-4624-A779-08ED9EBB3A9B}"/>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9110" y="667601"/>
            <a:ext cx="1828800" cy="1371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324275751"/>
      </p:ext>
    </p:extLst>
  </p:cSld>
  <p:clrMapOvr>
    <a:masterClrMapping/>
  </p:clrMapOvr>
  <mc:AlternateContent xmlns:mc="http://schemas.openxmlformats.org/markup-compatibility/2006">
    <mc:Choice xmlns:p14="http://schemas.microsoft.com/office/powerpoint/2010/main" Requires="p14">
      <p:transition spd="slow" p14:dur="2000" advClick="0" advTm="35024"/>
    </mc:Choice>
    <mc:Fallback>
      <p:transition spd="slow" advClick="0" advTm="350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0630" y="190841"/>
            <a:ext cx="7772400" cy="704850"/>
          </a:xfrm>
        </p:spPr>
        <p:txBody>
          <a:bodyPr>
            <a:normAutofit/>
          </a:bodyPr>
          <a:lstStyle/>
          <a:p>
            <a:r>
              <a:rPr lang="en-US" sz="2800" dirty="0"/>
              <a:t>Why Accountability is Critical to Success</a:t>
            </a:r>
          </a:p>
        </p:txBody>
      </p:sp>
      <p:sp>
        <p:nvSpPr>
          <p:cNvPr id="6" name="Rectangle 5">
            <a:extLst>
              <a:ext uri="{FF2B5EF4-FFF2-40B4-BE49-F238E27FC236}">
                <a16:creationId xmlns:a16="http://schemas.microsoft.com/office/drawing/2014/main" id="{13688FDD-B8C6-48A5-BE39-B9D0471E4028}"/>
              </a:ext>
            </a:extLst>
          </p:cNvPr>
          <p:cNvSpPr/>
          <p:nvPr/>
        </p:nvSpPr>
        <p:spPr>
          <a:xfrm>
            <a:off x="378372" y="1163096"/>
            <a:ext cx="8196916" cy="3323987"/>
          </a:xfrm>
          <a:prstGeom prst="rect">
            <a:avLst/>
          </a:prstGeom>
        </p:spPr>
        <p:txBody>
          <a:bodyPr wrap="square">
            <a:spAutoFit/>
          </a:bodyPr>
          <a:lstStyle/>
          <a:p>
            <a:pPr marL="342900" indent="-342900">
              <a:buFont typeface="Arial" panose="020B0604020202020204" pitchFamily="34" charset="0"/>
              <a:buChar char="•"/>
            </a:pPr>
            <a:r>
              <a:rPr lang="en-US" sz="2400" dirty="0"/>
              <a:t>If employees are not held accountable, sends message that their work is not important</a:t>
            </a:r>
          </a:p>
          <a:p>
            <a:pPr marL="342900" indent="-342900">
              <a:buFont typeface="Arial" panose="020B0604020202020204" pitchFamily="34" charset="0"/>
              <a:buChar char="•"/>
            </a:pPr>
            <a:r>
              <a:rPr lang="en-US" sz="2400" dirty="0"/>
              <a:t>Helps ensure employees all contribute equally</a:t>
            </a:r>
          </a:p>
          <a:p>
            <a:pPr marL="342900" indent="-342900">
              <a:buFont typeface="Arial" panose="020B0604020202020204" pitchFamily="34" charset="0"/>
              <a:buChar char="•"/>
            </a:pPr>
            <a:r>
              <a:rPr lang="en-US" sz="2400" dirty="0"/>
              <a:t>Employees are more engaged, invested and happy at work</a:t>
            </a:r>
          </a:p>
          <a:p>
            <a:pPr marL="342900" indent="-342900">
              <a:buFont typeface="Arial" panose="020B0604020202020204" pitchFamily="34" charset="0"/>
              <a:buChar char="•"/>
            </a:pPr>
            <a:r>
              <a:rPr lang="en-US" sz="2400" dirty="0"/>
              <a:t>One of the UMMS Core Competencies and directly tied to your performance</a:t>
            </a:r>
          </a:p>
          <a:p>
            <a:pPr marL="342900" indent="-342900">
              <a:buFont typeface="Arial" panose="020B0604020202020204" pitchFamily="34" charset="0"/>
              <a:buChar char="•"/>
            </a:pPr>
            <a:r>
              <a:rPr lang="en-US" sz="2400" dirty="0"/>
              <a:t>Part of the UMMS Culture</a:t>
            </a:r>
          </a:p>
          <a:p>
            <a:pPr marL="285750" indent="-285750">
              <a:buFont typeface="Arial" panose="020B0604020202020204" pitchFamily="34" charset="0"/>
              <a:buChar char="•"/>
            </a:pPr>
            <a:endParaRPr lang="en-US" dirty="0"/>
          </a:p>
        </p:txBody>
      </p:sp>
    </p:spTree>
    <p:custDataLst>
      <p:tags r:id="rId1"/>
    </p:custDataLst>
    <p:extLst>
      <p:ext uri="{BB962C8B-B14F-4D97-AF65-F5344CB8AC3E}">
        <p14:creationId xmlns:p14="http://schemas.microsoft.com/office/powerpoint/2010/main" val="2885468575"/>
      </p:ext>
    </p:extLst>
  </p:cSld>
  <p:clrMapOvr>
    <a:masterClrMapping/>
  </p:clrMapOvr>
  <mc:AlternateContent xmlns:mc="http://schemas.openxmlformats.org/markup-compatibility/2006">
    <mc:Choice xmlns:p14="http://schemas.microsoft.com/office/powerpoint/2010/main" Requires="p14">
      <p:transition spd="slow" p14:dur="2000" advClick="0" advTm="62924"/>
    </mc:Choice>
    <mc:Fallback>
      <p:transition spd="slow" advClick="0" advTm="629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3014" y="449618"/>
            <a:ext cx="7772400" cy="704850"/>
          </a:xfrm>
        </p:spPr>
        <p:txBody>
          <a:bodyPr>
            <a:normAutofit/>
          </a:bodyPr>
          <a:lstStyle/>
          <a:p>
            <a:r>
              <a:rPr lang="en-US" sz="3600" dirty="0"/>
              <a:t>6 + 1 Core Competency Model</a:t>
            </a:r>
          </a:p>
        </p:txBody>
      </p:sp>
      <p:sp>
        <p:nvSpPr>
          <p:cNvPr id="3" name="Rectangle 2">
            <a:extLst>
              <a:ext uri="{FF2B5EF4-FFF2-40B4-BE49-F238E27FC236}">
                <a16:creationId xmlns:a16="http://schemas.microsoft.com/office/drawing/2014/main" id="{79EAF6EB-56D8-4AF0-80A2-AA5CABB1DBA1}"/>
              </a:ext>
            </a:extLst>
          </p:cNvPr>
          <p:cNvSpPr/>
          <p:nvPr/>
        </p:nvSpPr>
        <p:spPr>
          <a:xfrm>
            <a:off x="413013" y="1474307"/>
            <a:ext cx="8197899" cy="4647426"/>
          </a:xfrm>
          <a:prstGeom prst="rect">
            <a:avLst/>
          </a:prstGeom>
        </p:spPr>
        <p:txBody>
          <a:bodyPr wrap="square">
            <a:spAutoFit/>
          </a:bodyPr>
          <a:lstStyle/>
          <a:p>
            <a:pPr marL="0" lvl="1"/>
            <a:r>
              <a:rPr lang="en-US" sz="2000" b="1" dirty="0">
                <a:latin typeface="Arial" panose="020B0604020202020204" pitchFamily="34" charset="0"/>
                <a:cs typeface="Arial" panose="020B0604020202020204" pitchFamily="34" charset="0"/>
              </a:rPr>
              <a:t>6</a:t>
            </a:r>
            <a:r>
              <a:rPr lang="en-US" sz="2000" dirty="0">
                <a:solidFill>
                  <a:prstClr val="black"/>
                </a:solidFill>
                <a:latin typeface="Arial" panose="020B0604020202020204" pitchFamily="34" charset="0"/>
                <a:cs typeface="Arial" panose="020B0604020202020204" pitchFamily="34" charset="0"/>
              </a:rPr>
              <a:t> Core Competencies apply to all UMMS employees at every level and in every role:</a:t>
            </a:r>
          </a:p>
          <a:p>
            <a:pPr marL="342900" lvl="1" indent="-342900">
              <a:buAutoNum type="arabicPeriod"/>
            </a:pPr>
            <a:r>
              <a:rPr lang="en-US" sz="2000" dirty="0">
                <a:solidFill>
                  <a:prstClr val="black"/>
                </a:solidFill>
                <a:highlight>
                  <a:srgbClr val="FFFF00"/>
                </a:highlight>
                <a:latin typeface="Arial" panose="020B0604020202020204" pitchFamily="34" charset="0"/>
                <a:cs typeface="Arial" panose="020B0604020202020204" pitchFamily="34" charset="0"/>
              </a:rPr>
              <a:t>Accountability</a:t>
            </a:r>
          </a:p>
          <a:p>
            <a:pPr marL="342900" lvl="1" indent="-342900">
              <a:buAutoNum type="arabicPeriod"/>
            </a:pPr>
            <a:r>
              <a:rPr lang="en-US" sz="2000" dirty="0">
                <a:solidFill>
                  <a:prstClr val="black"/>
                </a:solidFill>
                <a:latin typeface="Arial" panose="020B0604020202020204" pitchFamily="34" charset="0"/>
                <a:cs typeface="Arial" panose="020B0604020202020204" pitchFamily="34" charset="0"/>
              </a:rPr>
              <a:t>Initiative</a:t>
            </a:r>
          </a:p>
          <a:p>
            <a:pPr marL="342900" lvl="1" indent="-342900">
              <a:buAutoNum type="arabicPeriod"/>
            </a:pPr>
            <a:r>
              <a:rPr lang="en-US" sz="2000" dirty="0">
                <a:solidFill>
                  <a:prstClr val="black"/>
                </a:solidFill>
                <a:latin typeface="Arial" panose="020B0604020202020204" pitchFamily="34" charset="0"/>
                <a:cs typeface="Arial" panose="020B0604020202020204" pitchFamily="34" charset="0"/>
              </a:rPr>
              <a:t>Problem-Solving/Decision Making</a:t>
            </a:r>
          </a:p>
          <a:p>
            <a:pPr marL="342900" lvl="1" indent="-342900">
              <a:buAutoNum type="arabicPeriod"/>
            </a:pPr>
            <a:r>
              <a:rPr lang="en-US" sz="2000" dirty="0">
                <a:solidFill>
                  <a:prstClr val="black"/>
                </a:solidFill>
                <a:latin typeface="Arial" panose="020B0604020202020204" pitchFamily="34" charset="0"/>
                <a:cs typeface="Arial" panose="020B0604020202020204" pitchFamily="34" charset="0"/>
              </a:rPr>
              <a:t>Quantity/Quality of Work</a:t>
            </a:r>
          </a:p>
          <a:p>
            <a:pPr marL="342900" lvl="1" indent="-342900">
              <a:buAutoNum type="arabicPeriod"/>
            </a:pPr>
            <a:r>
              <a:rPr lang="en-US" sz="2000" dirty="0">
                <a:solidFill>
                  <a:prstClr val="black"/>
                </a:solidFill>
                <a:latin typeface="Arial" panose="020B0604020202020204" pitchFamily="34" charset="0"/>
                <a:cs typeface="Arial" panose="020B0604020202020204" pitchFamily="34" charset="0"/>
              </a:rPr>
              <a:t>Service Orientation</a:t>
            </a:r>
          </a:p>
          <a:p>
            <a:pPr marL="342900" lvl="1" indent="-342900">
              <a:buAutoNum type="arabicPeriod"/>
            </a:pPr>
            <a:r>
              <a:rPr lang="en-US" sz="2000" dirty="0">
                <a:solidFill>
                  <a:prstClr val="black"/>
                </a:solidFill>
                <a:latin typeface="Arial" panose="020B0604020202020204" pitchFamily="34" charset="0"/>
                <a:cs typeface="Arial" panose="020B0604020202020204" pitchFamily="34" charset="0"/>
              </a:rPr>
              <a:t>Diversity &amp; Inclusion</a:t>
            </a:r>
          </a:p>
          <a:p>
            <a:pPr marL="342900" lvl="1" indent="-342900">
              <a:buAutoNum type="arabicPeriod"/>
            </a:pPr>
            <a:endParaRPr lang="en-US" sz="2000" dirty="0">
              <a:solidFill>
                <a:prstClr val="black"/>
              </a:solidFill>
              <a:latin typeface="Arial" panose="020B0604020202020204" pitchFamily="34" charset="0"/>
              <a:cs typeface="Arial" panose="020B0604020202020204" pitchFamily="34" charset="0"/>
            </a:endParaRPr>
          </a:p>
          <a:p>
            <a:pPr marL="0" lvl="1"/>
            <a:r>
              <a:rPr lang="en-US" sz="2000" b="1" dirty="0">
                <a:latin typeface="Arial" panose="020B0604020202020204" pitchFamily="34" charset="0"/>
                <a:cs typeface="Arial" panose="020B0604020202020204" pitchFamily="34" charset="0"/>
              </a:rPr>
              <a:t>+1 </a:t>
            </a:r>
            <a:r>
              <a:rPr lang="en-US" sz="2000" dirty="0">
                <a:solidFill>
                  <a:prstClr val="black"/>
                </a:solidFill>
                <a:latin typeface="Arial" panose="020B0604020202020204" pitchFamily="34" charset="0"/>
                <a:cs typeface="Arial" panose="020B0604020202020204" pitchFamily="34" charset="0"/>
              </a:rPr>
              <a:t>Those entrusted with roles involving supervision and/or coordination of the work of others bear additional responsibilities for managing work and providing leadership.</a:t>
            </a:r>
          </a:p>
          <a:p>
            <a:pPr marL="0" lvl="1"/>
            <a:r>
              <a:rPr lang="en-US" sz="2000" dirty="0">
                <a:solidFill>
                  <a:prstClr val="black"/>
                </a:solidFill>
                <a:latin typeface="Arial" panose="020B0604020202020204" pitchFamily="34" charset="0"/>
                <a:cs typeface="Arial" panose="020B0604020202020204" pitchFamily="34" charset="0"/>
              </a:rPr>
              <a:t>1. Leadership &amp; Management</a:t>
            </a:r>
          </a:p>
          <a:p>
            <a:endParaRPr lang="en-US" altLang="en-US" i="1" dirty="0"/>
          </a:p>
          <a:p>
            <a:endParaRPr lang="en-US" altLang="en-US" i="1" dirty="0"/>
          </a:p>
        </p:txBody>
      </p:sp>
    </p:spTree>
    <p:custDataLst>
      <p:tags r:id="rId1"/>
    </p:custDataLst>
    <p:extLst>
      <p:ext uri="{BB962C8B-B14F-4D97-AF65-F5344CB8AC3E}">
        <p14:creationId xmlns:p14="http://schemas.microsoft.com/office/powerpoint/2010/main" val="4202345551"/>
      </p:ext>
    </p:extLst>
  </p:cSld>
  <p:clrMapOvr>
    <a:masterClrMapping/>
  </p:clrMapOvr>
  <mc:AlternateContent xmlns:mc="http://schemas.openxmlformats.org/markup-compatibility/2006">
    <mc:Choice xmlns:p14="http://schemas.microsoft.com/office/powerpoint/2010/main" Requires="p14">
      <p:transition spd="slow" p14:dur="2000" advClick="0" advTm="46503"/>
    </mc:Choice>
    <mc:Fallback>
      <p:transition spd="slow" advClick="0" advTm="4650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214" y="444246"/>
            <a:ext cx="7772400" cy="704850"/>
          </a:xfrm>
        </p:spPr>
        <p:txBody>
          <a:bodyPr>
            <a:normAutofit/>
          </a:bodyPr>
          <a:lstStyle/>
          <a:p>
            <a:r>
              <a:rPr lang="en-US" sz="3600" dirty="0"/>
              <a:t>Spotting Lack of Accountability</a:t>
            </a:r>
          </a:p>
        </p:txBody>
      </p:sp>
      <p:sp>
        <p:nvSpPr>
          <p:cNvPr id="6" name="TextBox 5">
            <a:extLst>
              <a:ext uri="{FF2B5EF4-FFF2-40B4-BE49-F238E27FC236}">
                <a16:creationId xmlns:a16="http://schemas.microsoft.com/office/drawing/2014/main" id="{40B2D894-AE1C-4032-896B-BEAB75C48BD1}"/>
              </a:ext>
            </a:extLst>
          </p:cNvPr>
          <p:cNvSpPr txBox="1"/>
          <p:nvPr/>
        </p:nvSpPr>
        <p:spPr>
          <a:xfrm>
            <a:off x="616214" y="1550062"/>
            <a:ext cx="8298750"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t>“That’s not my job”</a:t>
            </a:r>
          </a:p>
          <a:p>
            <a:pPr marL="285750" indent="-285750">
              <a:buFont typeface="Arial" panose="020B0604020202020204" pitchFamily="34" charset="0"/>
              <a:buChar char="•"/>
            </a:pPr>
            <a:r>
              <a:rPr lang="en-US" sz="2800" dirty="0"/>
              <a:t>“I don’t have enough time”</a:t>
            </a:r>
          </a:p>
          <a:p>
            <a:pPr marL="285750" indent="-285750">
              <a:buFont typeface="Arial" panose="020B0604020202020204" pitchFamily="34" charset="0"/>
              <a:buChar char="•"/>
            </a:pPr>
            <a:r>
              <a:rPr lang="en-US" sz="2800" dirty="0"/>
              <a:t>Their co-workers can’t be trusted/incompetent.</a:t>
            </a:r>
          </a:p>
          <a:p>
            <a:pPr marL="285750" indent="-285750">
              <a:buFont typeface="Arial" panose="020B0604020202020204" pitchFamily="34" charset="0"/>
              <a:buChar char="•"/>
            </a:pPr>
            <a:r>
              <a:rPr lang="en-US" sz="2800" dirty="0"/>
              <a:t>“I don’t know how” </a:t>
            </a:r>
          </a:p>
          <a:p>
            <a:pPr marL="285750" indent="-285750">
              <a:buFont typeface="Arial" panose="020B0604020202020204" pitchFamily="34" charset="0"/>
              <a:buChar char="•"/>
            </a:pPr>
            <a:r>
              <a:rPr lang="en-US" sz="2800" dirty="0"/>
              <a:t>“If only we had more staff/resources/etc.” </a:t>
            </a:r>
          </a:p>
          <a:p>
            <a:endParaRPr lang="en-US" dirty="0"/>
          </a:p>
        </p:txBody>
      </p:sp>
    </p:spTree>
    <p:custDataLst>
      <p:tags r:id="rId1"/>
    </p:custDataLst>
    <p:extLst>
      <p:ext uri="{BB962C8B-B14F-4D97-AF65-F5344CB8AC3E}">
        <p14:creationId xmlns:p14="http://schemas.microsoft.com/office/powerpoint/2010/main" val="2277472849"/>
      </p:ext>
    </p:extLst>
  </p:cSld>
  <p:clrMapOvr>
    <a:masterClrMapping/>
  </p:clrMapOvr>
  <mc:AlternateContent xmlns:mc="http://schemas.openxmlformats.org/markup-compatibility/2006">
    <mc:Choice xmlns:p14="http://schemas.microsoft.com/office/powerpoint/2010/main" Requires="p14">
      <p:transition spd="slow" p14:dur="2000" advClick="0" advTm="23352"/>
    </mc:Choice>
    <mc:Fallback>
      <p:transition spd="slow" advClick="0" advTm="233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3062" y="444246"/>
            <a:ext cx="7772400" cy="704850"/>
          </a:xfrm>
        </p:spPr>
        <p:txBody>
          <a:bodyPr>
            <a:normAutofit fontScale="90000"/>
          </a:bodyPr>
          <a:lstStyle/>
          <a:p>
            <a:r>
              <a:rPr lang="en-US" sz="3600" dirty="0"/>
              <a:t>Spotting Lack of Accountability (Cont’d)</a:t>
            </a:r>
          </a:p>
        </p:txBody>
      </p:sp>
      <p:sp>
        <p:nvSpPr>
          <p:cNvPr id="3" name="Rectangle 2">
            <a:extLst>
              <a:ext uri="{FF2B5EF4-FFF2-40B4-BE49-F238E27FC236}">
                <a16:creationId xmlns:a16="http://schemas.microsoft.com/office/drawing/2014/main" id="{E8304AEC-B570-4716-96C2-DE2ED226453E}"/>
              </a:ext>
            </a:extLst>
          </p:cNvPr>
          <p:cNvSpPr/>
          <p:nvPr/>
        </p:nvSpPr>
        <p:spPr>
          <a:xfrm>
            <a:off x="450297" y="1341614"/>
            <a:ext cx="8362399" cy="3416320"/>
          </a:xfrm>
          <a:prstGeom prst="rect">
            <a:avLst/>
          </a:prstGeom>
        </p:spPr>
        <p:txBody>
          <a:bodyPr wrap="square">
            <a:spAutoFit/>
          </a:bodyPr>
          <a:lstStyle/>
          <a:p>
            <a:pPr marL="285750" indent="-285750">
              <a:buFont typeface="Arial" panose="020B0604020202020204" pitchFamily="34" charset="0"/>
              <a:buChar char="•"/>
            </a:pPr>
            <a:r>
              <a:rPr lang="en-US" sz="2400" dirty="0"/>
              <a:t>“That’s not my job…</a:t>
            </a:r>
            <a:r>
              <a:rPr lang="en-US" sz="2400" b="1" i="1" dirty="0"/>
              <a:t>however if I can be trained</a:t>
            </a:r>
            <a:r>
              <a:rPr lang="en-US" sz="2400" i="1" dirty="0"/>
              <a:t>…etc.</a:t>
            </a:r>
            <a:r>
              <a:rPr lang="en-US" sz="2400" b="1" i="1" dirty="0"/>
              <a:t>”</a:t>
            </a:r>
          </a:p>
          <a:p>
            <a:pPr marL="285750" indent="-285750">
              <a:buFont typeface="Arial" panose="020B0604020202020204" pitchFamily="34" charset="0"/>
              <a:buChar char="•"/>
            </a:pPr>
            <a:r>
              <a:rPr lang="en-US" sz="2400" dirty="0"/>
              <a:t>“I don’t have enough time…</a:t>
            </a:r>
            <a:r>
              <a:rPr lang="en-US" sz="2400" b="1" i="1" dirty="0"/>
              <a:t>but once I complete my current responsibilities and have more capacity…</a:t>
            </a:r>
            <a:r>
              <a:rPr lang="en-US" sz="2400" i="1" dirty="0"/>
              <a:t>etc.”</a:t>
            </a:r>
          </a:p>
          <a:p>
            <a:pPr marL="285750" indent="-285750">
              <a:buFont typeface="Arial" panose="020B0604020202020204" pitchFamily="34" charset="0"/>
              <a:buChar char="•"/>
            </a:pPr>
            <a:r>
              <a:rPr lang="en-US" sz="2400" dirty="0"/>
              <a:t>“I don’t trust my coworker…</a:t>
            </a:r>
            <a:r>
              <a:rPr lang="en-US" sz="2400" b="1" i="1" dirty="0"/>
              <a:t>but would be willing to meet with you to discuss our responsibilities</a:t>
            </a:r>
            <a:r>
              <a:rPr lang="en-US" sz="2400" i="1" dirty="0"/>
              <a:t>…etc.”  </a:t>
            </a:r>
            <a:endParaRPr lang="en-US" sz="2400" dirty="0"/>
          </a:p>
          <a:p>
            <a:pPr marL="285750" indent="-285750">
              <a:buFont typeface="Arial" panose="020B0604020202020204" pitchFamily="34" charset="0"/>
              <a:buChar char="•"/>
            </a:pPr>
            <a:r>
              <a:rPr lang="en-US" sz="2400" dirty="0"/>
              <a:t>“I don’t know how, </a:t>
            </a:r>
            <a:r>
              <a:rPr lang="en-US" sz="2400" b="1" i="1" dirty="0"/>
              <a:t>but am willing to learn</a:t>
            </a:r>
            <a:r>
              <a:rPr lang="en-US" sz="2400" dirty="0"/>
              <a:t>…etc.” </a:t>
            </a:r>
          </a:p>
          <a:p>
            <a:pPr marL="285750" indent="-285750">
              <a:buFont typeface="Arial" panose="020B0604020202020204" pitchFamily="34" charset="0"/>
              <a:buChar char="•"/>
            </a:pPr>
            <a:r>
              <a:rPr lang="en-US" sz="2400" dirty="0"/>
              <a:t>“If only we had more staff/resources…</a:t>
            </a:r>
            <a:r>
              <a:rPr lang="en-US" sz="2400" b="1" i="1" dirty="0"/>
              <a:t>however, I would be willing to assist where I can given my current responsibilities</a:t>
            </a:r>
            <a:r>
              <a:rPr lang="en-US" sz="2400" dirty="0"/>
              <a:t>…etc.”</a:t>
            </a:r>
          </a:p>
        </p:txBody>
      </p:sp>
    </p:spTree>
    <p:custDataLst>
      <p:tags r:id="rId1"/>
    </p:custDataLst>
    <p:extLst>
      <p:ext uri="{BB962C8B-B14F-4D97-AF65-F5344CB8AC3E}">
        <p14:creationId xmlns:p14="http://schemas.microsoft.com/office/powerpoint/2010/main" val="1615338786"/>
      </p:ext>
    </p:extLst>
  </p:cSld>
  <p:clrMapOvr>
    <a:masterClrMapping/>
  </p:clrMapOvr>
  <mc:AlternateContent xmlns:mc="http://schemas.openxmlformats.org/markup-compatibility/2006">
    <mc:Choice xmlns:p14="http://schemas.microsoft.com/office/powerpoint/2010/main" Requires="p14">
      <p:transition spd="slow" p14:dur="2000" advClick="0" advTm="31594"/>
    </mc:Choice>
    <mc:Fallback>
      <p:transition spd="slow" advClick="0" advTm="31594"/>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088" y="363280"/>
            <a:ext cx="8298749" cy="704850"/>
          </a:xfrm>
        </p:spPr>
        <p:txBody>
          <a:bodyPr>
            <a:normAutofit fontScale="90000"/>
          </a:bodyPr>
          <a:lstStyle/>
          <a:p>
            <a:r>
              <a:rPr lang="en-US" sz="3100" dirty="0"/>
              <a:t>Obstacles to Creating an Accountability Culture</a:t>
            </a:r>
            <a:br>
              <a:rPr lang="en-US" sz="3600" dirty="0"/>
            </a:br>
            <a:endParaRPr lang="en-US" sz="3600" dirty="0"/>
          </a:p>
        </p:txBody>
      </p:sp>
      <p:sp>
        <p:nvSpPr>
          <p:cNvPr id="3" name="Rectangle 2">
            <a:extLst>
              <a:ext uri="{FF2B5EF4-FFF2-40B4-BE49-F238E27FC236}">
                <a16:creationId xmlns:a16="http://schemas.microsoft.com/office/drawing/2014/main" id="{E8304AEC-B570-4716-96C2-DE2ED226453E}"/>
              </a:ext>
            </a:extLst>
          </p:cNvPr>
          <p:cNvSpPr/>
          <p:nvPr/>
        </p:nvSpPr>
        <p:spPr>
          <a:xfrm>
            <a:off x="422625" y="887903"/>
            <a:ext cx="8519674" cy="4401205"/>
          </a:xfrm>
          <a:prstGeom prst="rect">
            <a:avLst/>
          </a:prstGeom>
        </p:spPr>
        <p:txBody>
          <a:bodyPr wrap="square">
            <a:spAutoFit/>
          </a:bodyPr>
          <a:lstStyle/>
          <a:p>
            <a:pPr marL="285750" indent="-285750">
              <a:buFont typeface="Arial" panose="020B0604020202020204" pitchFamily="34" charset="0"/>
              <a:buChar char="•"/>
            </a:pPr>
            <a:r>
              <a:rPr lang="en-US" sz="2000" b="1" dirty="0"/>
              <a:t>Fear of Failure</a:t>
            </a:r>
            <a:r>
              <a:rPr lang="en-US" sz="2000" dirty="0"/>
              <a:t>. When employees feel punished for failing, they stop trying and revert to blaming others.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Lack of Management Commitment</a:t>
            </a:r>
            <a:r>
              <a:rPr lang="en-US" sz="2000" dirty="0"/>
              <a:t>. When employees don’t feel the same level of priority, they are less likely to follow through.</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Uncertainty of Consequences</a:t>
            </a:r>
            <a:r>
              <a:rPr lang="en-US" sz="2000" dirty="0"/>
              <a:t>. Employees can’t be held accountable for unknown or unclear goals.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Overly Focused on Results</a:t>
            </a:r>
            <a:r>
              <a:rPr lang="en-US" sz="2000" dirty="0"/>
              <a:t>. If the mandate is to reach goals at any cost, employees will wander into ethical, legal, and safety pitfalls.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a:t>Measurements with Meaning</a:t>
            </a:r>
            <a:r>
              <a:rPr lang="en-US" sz="2000" dirty="0"/>
              <a:t>. Just because a work element can be measured doesn’t mean it has value or true consequences. </a:t>
            </a:r>
          </a:p>
        </p:txBody>
      </p:sp>
    </p:spTree>
    <p:custDataLst>
      <p:tags r:id="rId1"/>
    </p:custDataLst>
    <p:extLst>
      <p:ext uri="{BB962C8B-B14F-4D97-AF65-F5344CB8AC3E}">
        <p14:creationId xmlns:p14="http://schemas.microsoft.com/office/powerpoint/2010/main" val="1973568572"/>
      </p:ext>
    </p:extLst>
  </p:cSld>
  <p:clrMapOvr>
    <a:masterClrMapping/>
  </p:clrMapOvr>
  <mc:AlternateContent xmlns:mc="http://schemas.openxmlformats.org/markup-compatibility/2006">
    <mc:Choice xmlns:p14="http://schemas.microsoft.com/office/powerpoint/2010/main" Requires="p14">
      <p:transition spd="slow" p14:dur="2000" advClick="0" advTm="53807"/>
    </mc:Choice>
    <mc:Fallback>
      <p:transition spd="slow" advClick="0" advTm="5380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60D8CACE-DA0F-4BD9-BD61-DF5388B64873}"/>
  <p:tag name="ISPRING_PROJECT_VERSION" val="9.3"/>
  <p:tag name="ISPRING_PROJECT_FOLDER_UPDATED" val="1"/>
  <p:tag name="ISPRING_FIRST_PUBLISH" val="1"/>
  <p:tag name="FLASHSPRING_ZOOM_TAG" val="74"/>
  <p:tag name="ISPRING_ULTRA_SCORM_COURSE_ID" val="F034CB91-A23F-41EC-9F9E-743284553D0D"/>
  <p:tag name="ISPRING_CMI5_LAUNCH_METHOD" val="any window"/>
  <p:tag name="ISPRINGCLOUDFOLDERID" val="0"/>
  <p:tag name="ISPRINGONLINEFOLDERID" val="1"/>
  <p:tag name="ISPRING_SCORM_RATE_SLIDES" val="0"/>
  <p:tag name="ISPRING_SCORM_PASSING_SCORE" val="0.000000"/>
  <p:tag name="ISPRING_CURRENT_PLAYER_ID" val="universal"/>
  <p:tag name="ISPRING_SCREEN_RECS_UPDATED" val="R:\ARCHIVED\HR-Communications Toolbox\Learning &amp; Development - Litmos\Final Litmos Media Files\Source Files\Accountability Training\UMMS Core Competency Training - Accountability\"/>
  <p:tag name="ISPRING_RESOURCE_FOLDER" val="R:\ARCHIVED\HR-Communications Toolbox\Learning &amp; Development - Litmos\Final Litmos Media Files\Source Files\Accountability Training\UMMS Core Competency Training - Accountability\"/>
  <p:tag name="ISPRING_PRESENTATION_PATH" val="R:\ARCHIVED\HR-Communications Toolbox\Learning &amp; Development - Litmos\Final Litmos Media Files\Source Files\Accountability Training\UMMS Core Competency Training - Accountability.pptx"/>
  <p:tag name="ISPRING_PRESENTATION_INFO_2" val="&lt;?xml version=&quot;1.0&quot; encoding=&quot;UTF-8&quot; standalone=&quot;no&quot; ?&gt;&#10;&lt;presentation2&gt;&#10;&#10;  &lt;slides&gt;&#10;    &lt;slide id=&quot;{0AAFC45D-0E20-4134-9D20-02653BBA5E43}&quot; pptId=&quot;301&quot;/&gt;&#10;    &lt;slide id=&quot;{AA4076E4-2421-46D4-93B4-F6E67920207F}&quot; pptId=&quot;302&quot;/&gt;&#10;    &lt;slide id=&quot;{BA57473D-CD11-47EB-BD27-15E0CE2717C3}&quot; pptId=&quot;343&quot;/&gt;&#10;    &lt;slide id=&quot;{46A0CA30-B708-493B-BCC3-15797C0C5964}&quot; pptId=&quot;354&quot;/&gt;&#10;    &lt;slide id=&quot;{CED7DE5E-A8F3-4492-A086-AB2C5C4BB675}&quot; pptId=&quot;359&quot;/&gt;&#10;    &lt;slide id=&quot;{D834C084-9C1C-4892-B8D1-E6F963B14255}&quot; pptId=&quot;344&quot;/&gt;&#10;    &lt;slide id=&quot;{B7A591EB-5425-4A83-9E82-38E9ACFE898C}&quot; pptId=&quot;345&quot;/&gt;&#10;    &lt;slide id=&quot;{FBBED407-FF22-4D22-8870-BC0F5A592D14}&quot; pptId=&quot;349&quot;/&gt;&#10;    &lt;slide id=&quot;{8354159C-0BAE-492C-836F-E8917F810D29}&quot; pptId=&quot;350&quot;/&gt;&#10;    &lt;slide id=&quot;{23AE42E2-901E-4FF7-A806-E6490A53C687}&quot; pptId=&quot;352&quot;/&gt;&#10;    &lt;slide id=&quot;{E7B627D3-898D-47CD-9E58-DD6F598F0225}&quot; pptId=&quot;351&quot;/&gt;&#10;    &lt;slide id=&quot;{7B025BFF-8BC4-4B0B-AA37-18855B4DE578}&quot; pptId=&quot;353&quot;/&gt;&#10;    &lt;slide id=&quot;{5B3A2CDD-52AE-4FEF-BF58-6446DB8B5BC5}&quot; pptId=&quot;355&quot;/&gt;&#10;    &lt;slide id=&quot;{C38C8591-2384-476D-971C-C29404ED09FF}&quot; pptId=&quot;346&quot;/&gt;&#10;    &lt;slide id=&quot;{D3B267B1-4E9F-4310-A622-4A01D10AD96D}&quot; pptId=&quot;347&quot;/&gt;&#10;    &lt;slide id=&quot;{CDF0F54E-0548-4E46-A6E6-A33AD3D93AE4}&quot; pptId=&quot;358&quot;/&gt;&#10;    &lt;slide id=&quot;{24CA0094-759F-4C48-8A88-600F3F21DC69}&quot; pptId=&quot;362&quot;/&gt;&#10;    &lt;slide id=&quot;{B1381448-12E3-4C08-B4EF-268365CAA819}&quot; pptId=&quot;348&quot;/&gt;&#10;  &lt;/slides&gt;&#10;&#10;  &lt;narration&gt;&#10;    &lt;audioTracks&gt;&#10;      &lt;audioTrack muted=&quot;false&quot; name=&quot;Audio 1&quot; resource=&quot;32767e31&quot; slideId=&quot;{0AAFC45D-0E20-4134-9D20-02653BBA5E43}&quot; startTime=&quot;0&quot; stepIndex=&quot;0&quot; volume=&quot;1&quot;&gt;&#10;        &lt;audio channels=&quot;1&quot; format=&quot;s16&quot; sampleRate=&quot;44100&quot;/&gt;&#10;      &lt;/audioTrack&gt;&#10;      &lt;audioTrack muted=&quot;false&quot; name=&quot;Audio 2&quot; resource=&quot;656d76f8&quot; slideId=&quot;{AA4076E4-2421-46D4-93B4-F6E67920207F}&quot; startTime=&quot;0&quot; stepIndex=&quot;0&quot; volume=&quot;1&quot;&gt;&#10;        &lt;audio channels=&quot;1&quot; format=&quot;s16&quot; sampleRate=&quot;44100&quot;/&gt;&#10;      &lt;/audioTrack&gt;&#10;      &lt;audioTrack muted=&quot;false&quot; name=&quot;Audio 3&quot; resource=&quot;9e5ae1ba&quot; slideId=&quot;{BA57473D-CD11-47EB-BD27-15E0CE2717C3}&quot; startTime=&quot;0&quot; stepIndex=&quot;0&quot; volume=&quot;1&quot;&gt;&#10;        &lt;audio channels=&quot;1&quot; format=&quot;s16&quot; sampleRate=&quot;44100&quot;/&gt;&#10;      &lt;/audioTrack&gt;&#10;      &lt;audioTrack muted=&quot;false&quot; name=&quot;Audio 4&quot; resource=&quot;6a4f3af3&quot; slideId=&quot;{46A0CA30-B708-493B-BCC3-15797C0C5964}&quot; startTime=&quot;0&quot; stepIndex=&quot;0&quot; volume=&quot;1&quot;&gt;&#10;        &lt;audio channels=&quot;1&quot; format=&quot;s16&quot; sampleRate=&quot;44100&quot;/&gt;&#10;      &lt;/audioTrack&gt;&#10;      &lt;audioTrack muted=&quot;false&quot; name=&quot;Audio 5&quot; resource=&quot;a55864c5&quot; slideId=&quot;{CED7DE5E-A8F3-4492-A086-AB2C5C4BB675}&quot; startTime=&quot;0&quot; stepIndex=&quot;0&quot; volume=&quot;1&quot;&gt;&#10;        &lt;audio channels=&quot;1&quot; format=&quot;s16&quot; sampleRate=&quot;44100&quot;/&gt;&#10;      &lt;/audioTrack&gt;&#10;      &lt;audioTrack muted=&quot;false&quot; name=&quot;Audio 6&quot; resource=&quot;b2a6f62a&quot; slideId=&quot;{D834C084-9C1C-4892-B8D1-E6F963B14255}&quot; startTime=&quot;0&quot; stepIndex=&quot;0&quot; volume=&quot;1&quot;&gt;&#10;        &lt;audio channels=&quot;1&quot; format=&quot;s16&quot; sampleRate=&quot;44100&quot;/&gt;&#10;      &lt;/audioTrack&gt;&#10;      &lt;audioTrack muted=&quot;false&quot; name=&quot;Audio 7&quot; resource=&quot;2a16eafe&quot; slideId=&quot;{B7A591EB-5425-4A83-9E82-38E9ACFE898C}&quot; startTime=&quot;0&quot; stepIndex=&quot;0&quot; volume=&quot;1&quot;&gt;&#10;        &lt;audio channels=&quot;1&quot; format=&quot;s16&quot; sampleRate=&quot;44100&quot;/&gt;&#10;      &lt;/audioTrack&gt;&#10;      &lt;audioTrack muted=&quot;false&quot; name=&quot;Audio 8&quot; resource=&quot;c885ab2a&quot; slideId=&quot;{FBBED407-FF22-4D22-8870-BC0F5A592D14}&quot; startTime=&quot;0&quot; stepIndex=&quot;0&quot; volume=&quot;1&quot;&gt;&#10;        &lt;audio channels=&quot;1&quot; format=&quot;s16&quot; sampleRate=&quot;44100&quot;/&gt;&#10;      &lt;/audioTrack&gt;&#10;      &lt;audioTrack muted=&quot;false&quot; name=&quot;Audio 9&quot; resource=&quot;6593513e&quot; slideId=&quot;{8354159C-0BAE-492C-836F-E8917F810D29}&quot; startTime=&quot;0&quot; stepIndex=&quot;0&quot; volume=&quot;1&quot;&gt;&#10;        &lt;audio channels=&quot;1&quot; format=&quot;s16&quot; sampleRate=&quot;44100&quot;/&gt;&#10;      &lt;/audioTrack&gt;&#10;      &lt;audioTrack muted=&quot;false&quot; name=&quot;Audio 10&quot; resource=&quot;d2d6ef0a&quot; slideId=&quot;{23AE42E2-901E-4FF7-A806-E6490A53C687}&quot; startTime=&quot;0&quot; stepIndex=&quot;0&quot; volume=&quot;1&quot;&gt;&#10;        &lt;audio channels=&quot;1&quot; format=&quot;s16&quot; sampleRate=&quot;44100&quot;/&gt;&#10;      &lt;/audioTrack&gt;&#10;      &lt;audioTrack muted=&quot;false&quot; name=&quot;Audio 11&quot; resource=&quot;d390644e&quot; slideId=&quot;{E7B627D3-898D-47CD-9E58-DD6F598F0225}&quot; startTime=&quot;0&quot; stepIndex=&quot;0&quot; volume=&quot;1&quot;&gt;&#10;        &lt;audio channels=&quot;1&quot; format=&quot;s16&quot; sampleRate=&quot;44100&quot;/&gt;&#10;      &lt;/audioTrack&gt;&#10;      &lt;audioTrack muted=&quot;false&quot; name=&quot;Audio 12&quot; resource=&quot;e320ab4a&quot; slideId=&quot;{7B025BFF-8BC4-4B0B-AA37-18855B4DE578}&quot; startTime=&quot;0&quot; stepIndex=&quot;0&quot; volume=&quot;1&quot;&gt;&#10;        &lt;audio channels=&quot;1&quot; format=&quot;s16&quot; sampleRate=&quot;44100&quot;/&gt;&#10;      &lt;/audioTrack&gt;&#10;      &lt;audioTrack muted=&quot;false&quot; name=&quot;Audio 13&quot; resource=&quot;335af51a&quot; slideId=&quot;{5B3A2CDD-52AE-4FEF-BF58-6446DB8B5BC5}&quot; startTime=&quot;0&quot; stepIndex=&quot;0&quot; volume=&quot;1&quot;&gt;&#10;        &lt;audio channels=&quot;1&quot; format=&quot;s16&quot; sampleRate=&quot;44100&quot;/&gt;&#10;      &lt;/audioTrack&gt;&#10;      &lt;audioTrack muted=&quot;false&quot; name=&quot;Audio 14&quot; resource=&quot;f54d9c3f&quot; slideId=&quot;{C38C8591-2384-476D-971C-C29404ED09FF}&quot; startTime=&quot;0&quot; stepIndex=&quot;0&quot; volume=&quot;1&quot;&gt;&#10;        &lt;audio channels=&quot;1&quot; format=&quot;s16&quot; sampleRate=&quot;44100&quot;/&gt;&#10;      &lt;/audioTrack&gt;&#10;      &lt;audioTrack muted=&quot;false&quot; name=&quot;Audio 15&quot; resource=&quot;db737145&quot; slideId=&quot;{D3B267B1-4E9F-4310-A622-4A01D10AD96D}&quot; startTime=&quot;0&quot; stepIndex=&quot;0&quot; volume=&quot;1&quot;&gt;&#10;        &lt;audio channels=&quot;1&quot; format=&quot;s16&quot; sampleRate=&quot;44100&quot;/&gt;&#10;      &lt;/audioTrack&gt;&#10;      &lt;audioTrack muted=&quot;false&quot; name=&quot;Audio 16&quot; resource=&quot;46b2b017&quot; slideId=&quot;{CDF0F54E-0548-4E46-A6E6-A33AD3D93AE4}&quot; startTime=&quot;0&quot; stepIndex=&quot;0&quot; volume=&quot;1&quot;&gt;&#10;        &lt;audio channels=&quot;1&quot; format=&quot;s16&quot; sampleRate=&quot;44100&quot;/&gt;&#10;      &lt;/audioTrack&gt;&#10;      &lt;audioTrack muted=&quot;false&quot; name=&quot;Audio 17&quot; resource=&quot;da4ce78f&quot; slideId=&quot;{24CA0094-759F-4C48-8A88-600F3F21DC69}&quot; startTime=&quot;0&quot; stepIndex=&quot;0&quot; volume=&quot;1&quot;&gt;&#10;        &lt;audio channels=&quot;1&quot; format=&quot;s16&quot; sampleRate=&quot;44100&quot;/&gt;&#10;      &lt;/audioTrack&gt;&#10;      &lt;audioTrack muted=&quot;false&quot; name=&quot;Audio 18&quot; resource=&quot;fea255f9&quot; slideId=&quot;{B1381448-12E3-4C08-B4EF-268365CAA819}&quot; startTime=&quot;0&quot; stepIndex=&quot;0&quot; volume=&quot;1&quot;&gt;&#10;        &lt;audio channels=&quot;1&quot; format=&quot;s16&quot; sampleRate=&quot;44100&quot;/&gt;&#10;      &lt;/audioTrack&gt;&#10;    &lt;/audioTracks&gt;&#10;    &lt;videoTracks/&gt;&#10;  &lt;/narration&gt;&#10;&#10;&lt;/presentation2&gt;&#10;"/>
  <p:tag name="ISPRING_ULTRA_SCORM_COURCE_TITLE" val="UMMS Core Competency Training - Accountability"/>
  <p:tag name="ISPRING_SCORM_ENDPOINT" val="&lt;endpoint&gt;&lt;enable&gt;0&lt;/enable&gt;&lt;lrs&gt;http://&lt;/lrs&gt;&lt;auth&gt;0&lt;/auth&gt;&lt;login&gt;&lt;/login&gt;&lt;password&gt;&lt;/password&gt;&lt;key&gt;&lt;/key&gt;&lt;name&gt;&lt;/name&gt;&lt;email&gt;&lt;/email&gt;&lt;/endpoint&gt;&#10;"/>
  <p:tag name="ISPRING_PRESENTATION_TITLE" val="UMMS Core Competency Training - Accountability"/>
  <p:tag name="ISPRING_LMS_API_VERSION" val="SCORM 2004 (2nd edition)"/>
  <p:tag name="ISPRING_OUTPUT_FOLDER" val="[[&quot;Y\uFFFD\uFFFD\uFFFD{55371923-BB5D-4229-8A5C-6F3F562B21D6}&quot;,&quot;R:\\ARCHIVED\\HR-Communications Toolbox\\Learning &amp; Development - Litmos\\Final Litmos Media Files\\Source Files\\Accountability Training&quot;]]"/>
  <p:tag name="ISPRING_PUBLISH_SETTINGS" val="{&quot;commonSettings&quot;:{&quot;webSettings&quot;:{&quot;useMobileViewer&quot;:&quot;T_TRUE&quot;},&quot;lmsSettings&quot;:{&quot;useMobileViewer&quot;:&quot;T_FALSE&quot;},&quot;cloudSettings&quot;:{&quot;useMobileViewer&quot;:&quot;T_TRUE&quot;},&quot;ispringLmsSettings&quot;:{&quot;useMobileViewer&quot;:&quot;T_FALSE&quot;},&quot;playerId&quot;:&quot;universal&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0&quot;,&quot;uploadSources&quot;:true},&quot;publishDestination&quot;:&quot;LMS&quot;,&quot;wordSettings&quot;:{&quot;printCopies&quot;:1}}"/>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3.807"/>
  <p:tag name="ISPRING_SLIDE_ID_2" val="{8354159C-0BAE-492C-836F-E8917F810D29}"/>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2.680"/>
  <p:tag name="ISPRING_SLIDE_ID_2" val="{23AE42E2-901E-4FF7-A806-E6490A53C687}"/>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5.032"/>
  <p:tag name="ISPRING_SLIDE_ID_2" val="{E7B627D3-898D-47CD-9E58-DD6F598F0225}"/>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5.111"/>
  <p:tag name="ISPRING_SLIDE_ID_2" val="{7B025BFF-8BC4-4B0B-AA37-18855B4DE578}"/>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3.152"/>
  <p:tag name="ISPRING_SLIDE_ID_2" val="{5B3A2CDD-52AE-4FEF-BF58-6446DB8B5BC5}"/>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8.126"/>
  <p:tag name="ISPRING_SLIDE_ID_2" val="{C38C8591-2384-476D-971C-C29404ED09FF}"/>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4.514"/>
  <p:tag name="ISPRING_SLIDE_ID_2" val="{D3B267B1-4E9F-4310-A622-4A01D10AD96D}"/>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800"/>
  <p:tag name="ISPRING_SLIDE_ID_2" val="{CDF0F54E-0548-4E46-A6E6-A33AD3D93AE4}"/>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7.706"/>
  <p:tag name="ISPRING_SLIDE_ID_2" val="{24CA0094-759F-4C48-8A88-600F3F21DC69}"/>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0.181"/>
  <p:tag name="ISPRING_SLIDE_ID_2" val="{B1381448-12E3-4C08-B4EF-268365CAA819}"/>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4.367"/>
  <p:tag name="ISPRING_SLIDE_ID_2" val="{0AAFC45D-0E20-4134-9D20-02653BBA5E43}"/>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6.834"/>
  <p:tag name="ISPRING_SLIDE_ID_2" val="{AA4076E4-2421-46D4-93B4-F6E67920207F}"/>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50.417"/>
  <p:tag name="ISPRING_SLIDE_ID_2" val="{BA57473D-CD11-47EB-BD27-15E0CE2717C3}"/>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5.024"/>
  <p:tag name="ISPRING_SLIDE_ID_2" val="{46A0CA30-B708-493B-BCC3-15797C0C5964}"/>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62.924"/>
  <p:tag name="ISPRING_SLIDE_ID_2" val="{CED7DE5E-A8F3-4492-A086-AB2C5C4BB675}"/>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6.503"/>
  <p:tag name="ISPRING_SLIDE_ID_2" val="{D834C084-9C1C-4892-B8D1-E6F963B14255}"/>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3.352"/>
  <p:tag name="ISPRING_SLIDE_ID_2" val="{B7A591EB-5425-4A83-9E82-38E9ACFE898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1.594"/>
  <p:tag name="ISPRING_SLIDE_ID_2" val="{FBBED407-FF22-4D22-8870-BC0F5A592D14}"/>
</p:tagLst>
</file>

<file path=ppt/theme/theme1.xml><?xml version="1.0" encoding="utf-8"?>
<a:theme xmlns:a="http://schemas.openxmlformats.org/drawingml/2006/main" name="3_UMMS-CWM PPT Template 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CWM PPT Template</Template>
  <TotalTime>20932</TotalTime>
  <Words>3075</Words>
  <Application>Microsoft Office PowerPoint</Application>
  <PresentationFormat>On-screen Show (4:3)</PresentationFormat>
  <Paragraphs>330</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Frutiger LT Std 45 Light</vt:lpstr>
      <vt:lpstr>Times</vt:lpstr>
      <vt:lpstr>Wingdings</vt:lpstr>
      <vt:lpstr>3_UMMS-CWM PPT Template v1</vt:lpstr>
      <vt:lpstr>UMMS Core Competency Training: Accountability</vt:lpstr>
      <vt:lpstr>Agenda</vt:lpstr>
      <vt:lpstr>What is Accountability in the Workplace?</vt:lpstr>
      <vt:lpstr>Why does Workplace Accountability Matter?</vt:lpstr>
      <vt:lpstr>Why Accountability is Critical to Success</vt:lpstr>
      <vt:lpstr>6 + 1 Core Competency Model</vt:lpstr>
      <vt:lpstr>Spotting Lack of Accountability</vt:lpstr>
      <vt:lpstr>Spotting Lack of Accountability (Cont’d)</vt:lpstr>
      <vt:lpstr>Obstacles to Creating an Accountability Culture </vt:lpstr>
      <vt:lpstr>How to Foster Accountability: Developing &amp; Demonstrating the Core Competency   </vt:lpstr>
      <vt:lpstr>How to Foster Accountability: Developing &amp; Demonstrating the Core Competency (Cont’d) </vt:lpstr>
      <vt:lpstr>Guiding Principles for Leadership </vt:lpstr>
      <vt:lpstr>Giving Feedback and Building Trust </vt:lpstr>
      <vt:lpstr>How the Accountability Mindset &amp; Behaviors affect Performance Review and Progression in the Workplace</vt:lpstr>
      <vt:lpstr>Performance Review</vt:lpstr>
      <vt:lpstr>Progression in the Workplace</vt:lpstr>
      <vt:lpstr>Resources</vt:lpstr>
      <vt:lpstr>Thank You</vt:lpstr>
    </vt:vector>
  </TitlesOfParts>
  <Company>UMASS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UMMS Core Competency Training - Accountability</dc:title>
  <dc:creator>Tim Dailey</dc:creator>
  <cp:lastModifiedBy>Shimer, Jennifer Lucarelli</cp:lastModifiedBy>
  <cp:revision>753</cp:revision>
  <cp:lastPrinted>2020-02-12T18:52:02Z</cp:lastPrinted>
  <dcterms:created xsi:type="dcterms:W3CDTF">2010-04-16T20:40:14Z</dcterms:created>
  <dcterms:modified xsi:type="dcterms:W3CDTF">2020-02-13T17:22:02Z</dcterms:modified>
</cp:coreProperties>
</file>