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9" r:id="rId1"/>
    <p:sldMasterId id="2147483971" r:id="rId2"/>
  </p:sldMasterIdLst>
  <p:sldIdLst>
    <p:sldId id="256" r:id="rId3"/>
    <p:sldId id="267" r:id="rId4"/>
    <p:sldId id="269" r:id="rId5"/>
    <p:sldId id="268" r:id="rId6"/>
    <p:sldId id="270" r:id="rId7"/>
    <p:sldId id="278" r:id="rId8"/>
    <p:sldId id="277" r:id="rId9"/>
    <p:sldId id="274" r:id="rId10"/>
    <p:sldId id="271" r:id="rId11"/>
    <p:sldId id="272" r:id="rId12"/>
    <p:sldId id="273" r:id="rId13"/>
    <p:sldId id="260" r:id="rId14"/>
    <p:sldId id="275" r:id="rId15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9" autoAdjust="0"/>
    <p:restoredTop sz="94651" autoAdjust="0"/>
  </p:normalViewPr>
  <p:slideViewPr>
    <p:cSldViewPr snapToGrid="0" snapToObjects="1">
      <p:cViewPr varScale="1">
        <p:scale>
          <a:sx n="67" d="100"/>
          <a:sy n="67" d="100"/>
        </p:scale>
        <p:origin x="37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59444" y="3027971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Sub-topic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86470" y="549946"/>
            <a:ext cx="7251882" cy="2386584"/>
          </a:xfrm>
          <a:prstGeom prst="rect">
            <a:avLst/>
          </a:prstGeom>
          <a:ln>
            <a:noFill/>
          </a:ln>
        </p:spPr>
        <p:txBody>
          <a:bodyPr lIns="0" anchor="b" anchorCtr="0">
            <a:normAutofit/>
          </a:bodyPr>
          <a:lstStyle>
            <a:lvl1pPr algn="r">
              <a:lnSpc>
                <a:spcPts val="4350"/>
              </a:lnSpc>
              <a:defRPr sz="5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5982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848139"/>
            <a:ext cx="12192000" cy="60098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0" cy="13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8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313408" y="1320800"/>
            <a:ext cx="4791075" cy="446563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  <a:p>
            <a:r>
              <a:rPr lang="en-US" dirty="0"/>
              <a:t>Drag chart to placeholder or click icon to add chart</a:t>
            </a:r>
          </a:p>
          <a:p>
            <a:endParaRPr lang="en-US" dirty="0"/>
          </a:p>
        </p:txBody>
      </p:sp>
      <p:sp>
        <p:nvSpPr>
          <p:cNvPr id="3" name="Title 3"/>
          <p:cNvSpPr>
            <a:spLocks noGrp="1"/>
          </p:cNvSpPr>
          <p:nvPr>
            <p:ph type="title" hasCustomPrompt="1"/>
          </p:nvPr>
        </p:nvSpPr>
        <p:spPr>
          <a:xfrm>
            <a:off x="1916269" y="13716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16270" y="2194560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83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62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8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592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6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9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78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08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59443" y="3929309"/>
            <a:ext cx="4978908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r">
              <a:buNone/>
              <a:defRPr sz="2100" b="0" i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59443" y="1451284"/>
            <a:ext cx="4978908" cy="2386584"/>
          </a:xfrm>
          <a:prstGeom prst="rect">
            <a:avLst/>
          </a:prstGeom>
          <a:ln>
            <a:noFill/>
          </a:ln>
        </p:spPr>
        <p:txBody>
          <a:bodyPr lIns="0" anchor="b" anchorCtr="0">
            <a:normAutofit/>
          </a:bodyPr>
          <a:lstStyle>
            <a:lvl1pPr algn="r">
              <a:lnSpc>
                <a:spcPts val="4350"/>
              </a:lnSpc>
              <a:defRPr sz="5000" b="1" i="0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Divider</a:t>
            </a:r>
            <a:br>
              <a:rPr lang="en-US" dirty="0"/>
            </a:br>
            <a:r>
              <a:rPr lang="en-US" dirty="0"/>
              <a:t>Slide</a:t>
            </a:r>
          </a:p>
        </p:txBody>
      </p:sp>
      <p:pic>
        <p:nvPicPr>
          <p:cNvPr id="6" name="Picture 21" descr="shield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517" y="115782"/>
            <a:ext cx="744876" cy="106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6932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96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073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51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240" y="2194560"/>
            <a:ext cx="4802124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Em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2323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920240" y="2194560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5248010" y="2194560"/>
            <a:ext cx="3134815" cy="35114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23" y="1901862"/>
            <a:ext cx="7434207" cy="49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58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920240" y="2194560"/>
            <a:ext cx="6418318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342900" marR="0" indent="-304800" algn="l" defTabSz="685800" rtl="0" eaLnBrk="1" fontAlgn="auto" latinLnBrk="0" hangingPunct="1">
              <a:lnSpc>
                <a:spcPts val="1950"/>
              </a:lnSpc>
              <a:spcBef>
                <a:spcPts val="750"/>
              </a:spcBef>
              <a:spcAft>
                <a:spcPts val="0"/>
              </a:spcAft>
              <a:buClr>
                <a:srgbClr val="005BBB"/>
              </a:buClr>
              <a:buSzPct val="109000"/>
              <a:buFont typeface="Arial" charset="0"/>
              <a:buChar char="•"/>
              <a:tabLst/>
              <a:defRPr sz="150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01132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evel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78867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1920240" y="2194560"/>
            <a:ext cx="7259240" cy="3848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725"/>
              </a:lnSpc>
              <a:buClr>
                <a:srgbClr val="005BBB"/>
              </a:buClr>
              <a:buFontTx/>
              <a:buNone/>
              <a:defRPr sz="1600" b="1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defRPr>
            </a:lvl1pPr>
            <a:lvl2pPr marL="552450" indent="-209550">
              <a:lnSpc>
                <a:spcPts val="1725"/>
              </a:lnSpc>
              <a:buClr>
                <a:srgbClr val="005BBB"/>
              </a:buClr>
              <a:buFont typeface="Arial" charset="0"/>
              <a:buChar char="•"/>
              <a:tabLst/>
              <a:defRPr sz="15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marR="0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>
                <a:tab pos="857250" algn="l"/>
              </a:tabLst>
              <a:defRPr sz="150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rgbClr val="005BBB"/>
              </a:buClr>
              <a:defRPr>
                <a:solidFill>
                  <a:srgbClr val="666666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r>
              <a:rPr lang="en-US" dirty="0"/>
              <a:t>Second level text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 text </a:t>
            </a:r>
          </a:p>
          <a:p>
            <a:pPr lvl="2"/>
            <a:r>
              <a:rPr lang="en-US" dirty="0"/>
              <a:t>Third level</a:t>
            </a:r>
          </a:p>
          <a:p>
            <a:pPr marL="857250" marR="0" lvl="2" indent="-171450" algn="l" defTabSz="685800" rtl="0" eaLnBrk="1" fontAlgn="auto" latinLnBrk="0" hangingPunct="1">
              <a:lnSpc>
                <a:spcPts val="1725"/>
              </a:lnSpc>
              <a:spcBef>
                <a:spcPts val="375"/>
              </a:spcBef>
              <a:spcAft>
                <a:spcPts val="0"/>
              </a:spcAft>
              <a:buClr>
                <a:srgbClr val="005BBB"/>
              </a:buClr>
              <a:buSzTx/>
              <a:buFont typeface="LucidaGrande" charset="0"/>
              <a:buChar char="-"/>
              <a:tabLst/>
              <a:defRPr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932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71924" y="862149"/>
            <a:ext cx="5320076" cy="5995851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920239" y="1371600"/>
            <a:ext cx="4402183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240" y="2194560"/>
            <a:ext cx="4402182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7707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83973" y="862149"/>
            <a:ext cx="5308027" cy="3139453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1920240" y="1371600"/>
            <a:ext cx="320149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2700">
                <a:solidFill>
                  <a:srgbClr val="005BBB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6883972" y="4000500"/>
            <a:ext cx="2701892" cy="285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573816" y="4000500"/>
            <a:ext cx="2618184" cy="2857500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20240" y="2194560"/>
            <a:ext cx="3001899" cy="27683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1950"/>
              </a:lnSpc>
              <a:buNone/>
              <a:defRPr sz="1350" b="0" i="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and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91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/>
          <p:cNvSpPr>
            <a:spLocks noGrp="1"/>
          </p:cNvSpPr>
          <p:nvPr>
            <p:ph type="body" idx="1"/>
          </p:nvPr>
        </p:nvSpPr>
        <p:spPr>
          <a:xfrm>
            <a:off x="1920240" y="2526588"/>
            <a:ext cx="78867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Placeholder 12"/>
          <p:cNvSpPr>
            <a:spLocks noGrp="1"/>
          </p:cNvSpPr>
          <p:nvPr>
            <p:ph type="title"/>
          </p:nvPr>
        </p:nvSpPr>
        <p:spPr>
          <a:xfrm>
            <a:off x="1920240" y="1523213"/>
            <a:ext cx="78867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21" descr="shield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517" y="115782"/>
            <a:ext cx="744876" cy="106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greyWatermark-20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233590" y="2981885"/>
            <a:ext cx="3958410" cy="387611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0" y="224732"/>
            <a:ext cx="2627050" cy="8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 userDrawn="1"/>
        </p:nvSpPr>
        <p:spPr>
          <a:xfrm>
            <a:off x="196050" y="1323748"/>
            <a:ext cx="11868703" cy="8532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61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8730F-A29B-4FCE-B538-9CE9B94C2FD4}" type="datetimeFigureOut">
              <a:rPr lang="en-US" smtClean="0"/>
              <a:pPr/>
              <a:t>3/27/2020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B8374-8E2D-4834-98A0-4768EE2899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0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hyperlink" Target="http://upload.wikimedia.org/wikipedia/commons/5/5f/U.S._Military_Academy_COA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28548" y="1534223"/>
            <a:ext cx="74387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BAY STATE BATTALION</a:t>
            </a:r>
            <a:endParaRPr lang="en-US" sz="5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77" y="2733106"/>
            <a:ext cx="1323914" cy="1323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194" y="5324743"/>
            <a:ext cx="1257610" cy="1257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4" y="5275499"/>
            <a:ext cx="984847" cy="1356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7" y="2940327"/>
            <a:ext cx="2068432" cy="714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79" y="2736622"/>
            <a:ext cx="1329008" cy="1323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668" y="4250287"/>
            <a:ext cx="1385345" cy="1319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40" y="4353380"/>
            <a:ext cx="994002" cy="1203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85" y="2940327"/>
            <a:ext cx="2592531" cy="740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161F22-6359-4037-98F0-35E865657D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7337" y="4183616"/>
            <a:ext cx="1457325" cy="15430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D41550-07D6-42A7-94E7-C308EBE912BD}"/>
              </a:ext>
            </a:extLst>
          </p:cNvPr>
          <p:cNvSpPr/>
          <p:nvPr/>
        </p:nvSpPr>
        <p:spPr>
          <a:xfrm>
            <a:off x="4068233" y="5879520"/>
            <a:ext cx="40555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ARMY ROTC</a:t>
            </a:r>
            <a:endParaRPr lang="en-US" sz="5000" b="1" dirty="0"/>
          </a:p>
        </p:txBody>
      </p:sp>
    </p:spTree>
    <p:extLst>
      <p:ext uri="{BB962C8B-B14F-4D97-AF65-F5344CB8AC3E}">
        <p14:creationId xmlns:p14="http://schemas.microsoft.com/office/powerpoint/2010/main" val="125985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8048" y="74170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FALL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SEMESTER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2837" y="2622032"/>
            <a:ext cx="510302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Orientation Weekend 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Squad Lane Training at Fort Devens (28 SEP)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Army 10-miler (12-14 OCT) (select Cadets)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Ranger Challenge (18-20 OCT) (select Cadets)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Fall Field Training Exercise (25-27 OCT)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Land Navigation at Fort Devens (16 NOV)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Battalion Dining-In (19 NOV)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Combat Water Survival Training (25 NOV)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Cadet Battalion Change of Command (4 DEC)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432FDF-9300-405F-857A-B980CF9F0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59" y="2095500"/>
            <a:ext cx="558504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64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799302" y="1849733"/>
            <a:ext cx="9918291" cy="487553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Georgia" panose="02040502050405020303" pitchFamily="18" charset="0"/>
              </a:rPr>
              <a:t>Here’s the BLUF – </a:t>
            </a:r>
            <a:r>
              <a:rPr lang="en-US" u="sng" dirty="0">
                <a:latin typeface="Georgia" panose="02040502050405020303" pitchFamily="18" charset="0"/>
              </a:rPr>
              <a:t>B</a:t>
            </a:r>
            <a:r>
              <a:rPr lang="en-US" dirty="0">
                <a:latin typeface="Georgia" panose="02040502050405020303" pitchFamily="18" charset="0"/>
              </a:rPr>
              <a:t>ottom </a:t>
            </a:r>
            <a:r>
              <a:rPr lang="en-US" u="sng" dirty="0">
                <a:latin typeface="Georgia" panose="02040502050405020303" pitchFamily="18" charset="0"/>
              </a:rPr>
              <a:t>L</a:t>
            </a:r>
            <a:r>
              <a:rPr lang="en-US" dirty="0">
                <a:latin typeface="Georgia" panose="02040502050405020303" pitchFamily="18" charset="0"/>
              </a:rPr>
              <a:t>ine </a:t>
            </a:r>
            <a:r>
              <a:rPr lang="en-US" u="sng" dirty="0">
                <a:latin typeface="Georgia" panose="02040502050405020303" pitchFamily="18" charset="0"/>
              </a:rPr>
              <a:t>U</a:t>
            </a:r>
            <a:r>
              <a:rPr lang="en-US" dirty="0">
                <a:latin typeface="Georgia" panose="02040502050405020303" pitchFamily="18" charset="0"/>
              </a:rPr>
              <a:t>p </a:t>
            </a:r>
            <a:r>
              <a:rPr lang="en-US" u="sng" dirty="0">
                <a:latin typeface="Georgia" panose="02040502050405020303" pitchFamily="18" charset="0"/>
              </a:rPr>
              <a:t>F</a:t>
            </a:r>
            <a:r>
              <a:rPr lang="en-US" dirty="0">
                <a:latin typeface="Georgia" panose="02040502050405020303" pitchFamily="18" charset="0"/>
              </a:rPr>
              <a:t>ront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There is </a:t>
            </a:r>
            <a:r>
              <a:rPr lang="en-US" b="1" u="sng" dirty="0">
                <a:latin typeface="Georgia" panose="02040502050405020303" pitchFamily="18" charset="0"/>
              </a:rPr>
              <a:t>NO</a:t>
            </a:r>
            <a:r>
              <a:rPr lang="en-US" dirty="0">
                <a:latin typeface="Georgia" panose="02040502050405020303" pitchFamily="18" charset="0"/>
              </a:rPr>
              <a:t> (Zero, </a:t>
            </a:r>
            <a:r>
              <a:rPr lang="en-US" i="1" dirty="0">
                <a:latin typeface="Georgia" panose="02040502050405020303" pitchFamily="18" charset="0"/>
              </a:rPr>
              <a:t>Nada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i="1" dirty="0" err="1">
                <a:latin typeface="Georgia" panose="02040502050405020303" pitchFamily="18" charset="0"/>
              </a:rPr>
              <a:t>Nichts</a:t>
            </a:r>
            <a:r>
              <a:rPr lang="en-US" dirty="0">
                <a:latin typeface="Georgia" panose="02040502050405020303" pitchFamily="18" charset="0"/>
              </a:rPr>
              <a:t>) military obligation for Freshman/Sophomore ROTC Cadets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Contracting (not enrolling) results in a service obligation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Contracted ROTC Cadets do NOT get deployed</a:t>
            </a: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Enlistment in the NG or Reserves works with ROTC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Simultaneous Membership Program (SMP) – but not required</a:t>
            </a: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Commissioning = 8 years of service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8 years in the National Guard or Reserves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3 years active + 5 years IRR/National Guard or Reserves 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4 years active + 4 years IRR/Nation Guard or Reserves (Scholarship)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This is NOT Basic Training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07828" y="803677"/>
            <a:ext cx="8229600" cy="7381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WHAT AM I SIGNING UP FOR?</a:t>
            </a:r>
          </a:p>
        </p:txBody>
      </p:sp>
    </p:spTree>
    <p:extLst>
      <p:ext uri="{BB962C8B-B14F-4D97-AF65-F5344CB8AC3E}">
        <p14:creationId xmlns:p14="http://schemas.microsoft.com/office/powerpoint/2010/main" val="2867504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86126" y="190987"/>
            <a:ext cx="5934074" cy="487362"/>
          </a:xfr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LTC Adam D. Heppe  </a:t>
            </a:r>
            <a:br>
              <a:rPr lang="en-US" sz="2000" b="1" dirty="0"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latin typeface="Arial" pitchFamily="34" charset="0"/>
                <a:cs typeface="Arial" pitchFamily="34" charset="0"/>
              </a:rPr>
              <a:t>AH-64 Apache Pilot – WPI ROTC Commander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886075" y="5687881"/>
            <a:ext cx="64770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800475" y="5154481"/>
            <a:ext cx="0" cy="9906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47148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57054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66198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28860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5342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84486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9363075" y="5154481"/>
            <a:ext cx="0" cy="990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0" name="Action Button: Custom 169">
            <a:hlinkClick r:id="" action="ppaction://noaction" highlightClick="1"/>
          </p:cNvPr>
          <p:cNvSpPr/>
          <p:nvPr/>
        </p:nvSpPr>
        <p:spPr>
          <a:xfrm>
            <a:off x="2667000" y="6097456"/>
            <a:ext cx="7010400" cy="381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99            02             05             08            11            14            17             20          </a:t>
            </a:r>
          </a:p>
        </p:txBody>
      </p:sp>
      <p:sp>
        <p:nvSpPr>
          <p:cNvPr id="174" name="Action Button: Custom 173">
            <a:hlinkClick r:id="" action="ppaction://noaction" highlightClick="1"/>
          </p:cNvPr>
          <p:cNvSpPr/>
          <p:nvPr/>
        </p:nvSpPr>
        <p:spPr>
          <a:xfrm>
            <a:off x="1753307" y="5105401"/>
            <a:ext cx="1027373" cy="503545"/>
          </a:xfrm>
          <a:prstGeom prst="actionButtonBlank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WRHS</a:t>
            </a:r>
          </a:p>
          <a:p>
            <a:pPr algn="ctr">
              <a:defRPr/>
            </a:pP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Class of ‘98</a:t>
            </a:r>
          </a:p>
        </p:txBody>
      </p:sp>
      <p:sp>
        <p:nvSpPr>
          <p:cNvPr id="48" name="object 28"/>
          <p:cNvSpPr txBox="1"/>
          <p:nvPr/>
        </p:nvSpPr>
        <p:spPr>
          <a:xfrm>
            <a:off x="3844387" y="5729456"/>
            <a:ext cx="483731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  <a:cs typeface="Arial"/>
              </a:rPr>
              <a:t>Flight School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28"/>
          <p:cNvSpPr txBox="1"/>
          <p:nvPr/>
        </p:nvSpPr>
        <p:spPr>
          <a:xfrm>
            <a:off x="4588308" y="6475512"/>
            <a:ext cx="593292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Germany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28"/>
          <p:cNvSpPr txBox="1"/>
          <p:nvPr/>
        </p:nvSpPr>
        <p:spPr>
          <a:xfrm>
            <a:off x="4369676" y="5559624"/>
            <a:ext cx="61805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OPN Iraqi Freedom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28"/>
          <p:cNvSpPr txBox="1"/>
          <p:nvPr/>
        </p:nvSpPr>
        <p:spPr>
          <a:xfrm>
            <a:off x="4295321" y="5214395"/>
            <a:ext cx="909766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Platoon Leader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0" name="object 28">
            <a:extLst>
              <a:ext uri="{FF2B5EF4-FFF2-40B4-BE49-F238E27FC236}">
                <a16:creationId xmlns:a16="http://schemas.microsoft.com/office/drawing/2014/main" xmlns="" id="{8EA7FFD7-FDE6-4F24-BE5B-5F5B9DA9994C}"/>
              </a:ext>
            </a:extLst>
          </p:cNvPr>
          <p:cNvSpPr txBox="1"/>
          <p:nvPr/>
        </p:nvSpPr>
        <p:spPr>
          <a:xfrm>
            <a:off x="5242905" y="6478456"/>
            <a:ext cx="1252043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Ft Hood, TX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026" name="58C2CB768F02B047A3843B6E1C4E39B7@swa.army.mil" descr="58C2CB768F02B047A3843B6E1C4E39B7@s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50" y="825985"/>
            <a:ext cx="4882053" cy="35306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object 28"/>
          <p:cNvSpPr txBox="1"/>
          <p:nvPr/>
        </p:nvSpPr>
        <p:spPr>
          <a:xfrm>
            <a:off x="2773319" y="6475512"/>
            <a:ext cx="1058836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West Point, NY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2" name="object 28"/>
          <p:cNvSpPr txBox="1"/>
          <p:nvPr/>
        </p:nvSpPr>
        <p:spPr>
          <a:xfrm>
            <a:off x="3886200" y="6480587"/>
            <a:ext cx="640804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Alabama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"/>
            <a:ext cx="514471" cy="7131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1" y="806599"/>
            <a:ext cx="915317" cy="13437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490" y="2901832"/>
            <a:ext cx="1144911" cy="1489010"/>
          </a:xfrm>
          <a:prstGeom prst="rect">
            <a:avLst/>
          </a:prstGeom>
        </p:spPr>
      </p:pic>
      <p:sp>
        <p:nvSpPr>
          <p:cNvPr id="76" name="object 28"/>
          <p:cNvSpPr txBox="1"/>
          <p:nvPr/>
        </p:nvSpPr>
        <p:spPr>
          <a:xfrm>
            <a:off x="5420261" y="5559624"/>
            <a:ext cx="61805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OPN Iraqi Freedom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2" name="object 28"/>
          <p:cNvSpPr txBox="1"/>
          <p:nvPr/>
        </p:nvSpPr>
        <p:spPr>
          <a:xfrm>
            <a:off x="6531518" y="6478456"/>
            <a:ext cx="859883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Germany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260" y="2022256"/>
            <a:ext cx="1560973" cy="1091855"/>
          </a:xfrm>
          <a:prstGeom prst="rect">
            <a:avLst/>
          </a:prstGeom>
        </p:spPr>
      </p:pic>
      <p:sp>
        <p:nvSpPr>
          <p:cNvPr id="83" name="object 28"/>
          <p:cNvSpPr txBox="1"/>
          <p:nvPr/>
        </p:nvSpPr>
        <p:spPr>
          <a:xfrm>
            <a:off x="7781370" y="6475512"/>
            <a:ext cx="1134030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Fort Campbell, KY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28"/>
          <p:cNvSpPr txBox="1"/>
          <p:nvPr/>
        </p:nvSpPr>
        <p:spPr>
          <a:xfrm>
            <a:off x="7423855" y="6475512"/>
            <a:ext cx="304801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KS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6" name="object 28"/>
          <p:cNvSpPr txBox="1"/>
          <p:nvPr/>
        </p:nvSpPr>
        <p:spPr>
          <a:xfrm>
            <a:off x="8968115" y="6480287"/>
            <a:ext cx="1134030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WPI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/>
          <a:srcRect l="14004" t="10643" r="4385"/>
          <a:stretch/>
        </p:blipFill>
        <p:spPr>
          <a:xfrm>
            <a:off x="1981201" y="3249031"/>
            <a:ext cx="1569223" cy="1053670"/>
          </a:xfrm>
          <a:prstGeom prst="rect">
            <a:avLst/>
          </a:prstGeom>
        </p:spPr>
      </p:pic>
      <p:sp>
        <p:nvSpPr>
          <p:cNvPr id="87" name="object 28"/>
          <p:cNvSpPr txBox="1"/>
          <p:nvPr/>
        </p:nvSpPr>
        <p:spPr>
          <a:xfrm>
            <a:off x="5412389" y="5204353"/>
            <a:ext cx="909766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Commander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28"/>
          <p:cNvSpPr txBox="1"/>
          <p:nvPr/>
        </p:nvSpPr>
        <p:spPr>
          <a:xfrm>
            <a:off x="7668415" y="5457049"/>
            <a:ext cx="618055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Operation Enduring Freedom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28"/>
          <p:cNvSpPr txBox="1"/>
          <p:nvPr/>
        </p:nvSpPr>
        <p:spPr>
          <a:xfrm>
            <a:off x="7630135" y="5206935"/>
            <a:ext cx="1164547" cy="1578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Operations Officer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7" y="4551005"/>
            <a:ext cx="201736" cy="5339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9675" y="4555709"/>
            <a:ext cx="210980" cy="5292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040" y="4579869"/>
            <a:ext cx="483728" cy="50906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5974" y="4551006"/>
            <a:ext cx="560201" cy="591834"/>
          </a:xfrm>
          <a:prstGeom prst="rect">
            <a:avLst/>
          </a:prstGeom>
        </p:spPr>
      </p:pic>
      <p:sp>
        <p:nvSpPr>
          <p:cNvPr id="90" name="object 28"/>
          <p:cNvSpPr txBox="1"/>
          <p:nvPr/>
        </p:nvSpPr>
        <p:spPr>
          <a:xfrm>
            <a:off x="6547276" y="5605220"/>
            <a:ext cx="767924" cy="15886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JMRC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28"/>
          <p:cNvSpPr txBox="1"/>
          <p:nvPr/>
        </p:nvSpPr>
        <p:spPr>
          <a:xfrm>
            <a:off x="6549641" y="5207699"/>
            <a:ext cx="754313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OC/T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9478" y="4579869"/>
            <a:ext cx="587065" cy="5763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9451" y="838200"/>
            <a:ext cx="1560973" cy="1041626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940" y="5486627"/>
            <a:ext cx="303882" cy="39521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2557" y="5504482"/>
            <a:ext cx="370664" cy="37278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578" y="5535486"/>
            <a:ext cx="253919" cy="3727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9472" y="5535486"/>
            <a:ext cx="716149" cy="257005"/>
          </a:xfrm>
          <a:prstGeom prst="rect">
            <a:avLst/>
          </a:prstGeom>
        </p:spPr>
      </p:pic>
      <p:sp>
        <p:nvSpPr>
          <p:cNvPr id="97" name="object 28"/>
          <p:cNvSpPr txBox="1"/>
          <p:nvPr/>
        </p:nvSpPr>
        <p:spPr>
          <a:xfrm>
            <a:off x="2886075" y="5204354"/>
            <a:ext cx="729726" cy="1530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Cadet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277" y="5522597"/>
            <a:ext cx="546668" cy="6150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0938" y="5486626"/>
            <a:ext cx="563857" cy="489518"/>
          </a:xfrm>
          <a:prstGeom prst="rect">
            <a:avLst/>
          </a:prstGeom>
        </p:spPr>
      </p:pic>
      <p:sp>
        <p:nvSpPr>
          <p:cNvPr id="99" name="object 28"/>
          <p:cNvSpPr txBox="1"/>
          <p:nvPr/>
        </p:nvSpPr>
        <p:spPr>
          <a:xfrm>
            <a:off x="8990717" y="5207478"/>
            <a:ext cx="781085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Professor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5576" y="4295002"/>
            <a:ext cx="197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Kandahar, Afghanistan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98989" y="1815132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/>
              </a:rPr>
              <a:t>USMA ‘02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75865" y="3053674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/>
              </a:rPr>
              <a:t>AH-64 APACHE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284354" y="4264402"/>
            <a:ext cx="10038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Calibri"/>
              </a:rPr>
              <a:t>UH-72 LAKOTA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05914" y="1"/>
            <a:ext cx="1462087" cy="5476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53920" y="1879826"/>
            <a:ext cx="1014080" cy="1019875"/>
          </a:xfrm>
          <a:prstGeom prst="rect">
            <a:avLst/>
          </a:prstGeom>
        </p:spPr>
      </p:pic>
      <p:sp>
        <p:nvSpPr>
          <p:cNvPr id="59" name="object 28"/>
          <p:cNvSpPr txBox="1"/>
          <p:nvPr/>
        </p:nvSpPr>
        <p:spPr>
          <a:xfrm>
            <a:off x="4380594" y="5901623"/>
            <a:ext cx="640804" cy="153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 err="1">
                <a:solidFill>
                  <a:prstClr val="black"/>
                </a:solidFill>
                <a:latin typeface="Arial"/>
                <a:cs typeface="Arial"/>
              </a:rPr>
              <a:t>Balad</a:t>
            </a: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, Iraq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28"/>
          <p:cNvSpPr txBox="1"/>
          <p:nvPr/>
        </p:nvSpPr>
        <p:spPr>
          <a:xfrm>
            <a:off x="5430474" y="5897494"/>
            <a:ext cx="64080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Baghdad, Iraq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28"/>
          <p:cNvSpPr txBox="1"/>
          <p:nvPr/>
        </p:nvSpPr>
        <p:spPr>
          <a:xfrm>
            <a:off x="7657039" y="5943569"/>
            <a:ext cx="64080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  <a:cs typeface="Arial"/>
              </a:rPr>
              <a:t>Kandahar, AFG</a:t>
            </a:r>
            <a:endParaRPr sz="1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500" y="5504482"/>
            <a:ext cx="229300" cy="3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0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50001" y="688636"/>
            <a:ext cx="761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QUESTIONS AND COMMENTS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19"/>
          <a:stretch/>
        </p:blipFill>
        <p:spPr>
          <a:xfrm>
            <a:off x="1524000" y="1949381"/>
            <a:ext cx="9144000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411A75A">
            <a:hlinkClick r:id="" action="ppaction://media"/>
            <a:extLst>
              <a:ext uri="{FF2B5EF4-FFF2-40B4-BE49-F238E27FC236}">
                <a16:creationId xmlns:a16="http://schemas.microsoft.com/office/drawing/2014/main" xmlns="" id="{C12AF77E-8211-46C7-B06B-67F9922E2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466" y="643467"/>
            <a:ext cx="99350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5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954428" y="1953266"/>
            <a:ext cx="7291079" cy="4114800"/>
          </a:xfrm>
          <a:prstGeom prst="rect">
            <a:avLst/>
          </a:prstGeom>
          <a:noFill/>
          <a:ln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#1 Producer of Army Officers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~ 5500 Annually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Over 1,100 colleges and </a:t>
            </a:r>
          </a:p>
          <a:p>
            <a:pPr marL="393192" lvl="1" indent="0">
              <a:buNone/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universities (275 “host” Programs)</a:t>
            </a:r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18212" y="4374615"/>
            <a:ext cx="1074541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Brings </a:t>
            </a:r>
            <a:r>
              <a:rPr lang="en-US" sz="2200" u="sng" dirty="0">
                <a:solidFill>
                  <a:schemeClr val="accent6"/>
                </a:solidFill>
                <a:latin typeface="Georgia" panose="02040502050405020303" pitchFamily="18" charset="0"/>
              </a:rPr>
              <a:t>experiential</a:t>
            </a: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, </a:t>
            </a:r>
            <a:r>
              <a:rPr lang="en-US" sz="2200" u="sng" dirty="0">
                <a:solidFill>
                  <a:schemeClr val="accent6"/>
                </a:solidFill>
                <a:latin typeface="Georgia" panose="02040502050405020303" pitchFamily="18" charset="0"/>
              </a:rPr>
              <a:t>ethnic</a:t>
            </a: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 and </a:t>
            </a:r>
            <a:r>
              <a:rPr lang="en-US" sz="2200" u="sng" dirty="0">
                <a:solidFill>
                  <a:schemeClr val="accent6"/>
                </a:solidFill>
                <a:latin typeface="Georgia" panose="02040502050405020303" pitchFamily="18" charset="0"/>
              </a:rPr>
              <a:t>cultural</a:t>
            </a: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 diversity to the Officer Corps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Teaches leadership, management skills, and discipline that will enhance your future success in either a military or a civilian career 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“The Best Leadership Course in America”</a:t>
            </a:r>
          </a:p>
          <a:p>
            <a:pPr marL="342900" indent="-342900" eaLnBrk="1" hangingPunct="1">
              <a:spcBef>
                <a:spcPts val="500"/>
              </a:spcBef>
              <a:spcAft>
                <a:spcPts val="5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accent6"/>
                </a:solidFill>
                <a:latin typeface="Georgia" panose="02040502050405020303" pitchFamily="18" charset="0"/>
              </a:rPr>
              <a:t>…You get to be a College Student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4178" y="333753"/>
            <a:ext cx="3818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 Arial"/>
              </a:rPr>
              <a:t>WHAT IS ROTC?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904276"/>
              </p:ext>
            </p:extLst>
          </p:nvPr>
        </p:nvGraphicFramePr>
        <p:xfrm>
          <a:off x="6167206" y="1426029"/>
          <a:ext cx="4252913" cy="2521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Worksheet" r:id="rId3" imgW="3703397" imgH="2499339" progId="Excel.Sheet.8">
                  <p:embed/>
                </p:oleObj>
              </mc:Choice>
              <mc:Fallback>
                <p:oleObj name="Worksheet" r:id="rId3" imgW="3703397" imgH="2499339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206" y="1426029"/>
                        <a:ext cx="4252913" cy="2521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8553126" y="1752809"/>
            <a:ext cx="1128981" cy="2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48" tIns="34224" rIns="68448" bIns="34224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USMA  22%</a:t>
            </a: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6701855" y="2317919"/>
            <a:ext cx="2015231" cy="283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06" tIns="34253" rIns="68506" bIns="34253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Reserve* Component</a:t>
            </a:r>
          </a:p>
        </p:txBody>
      </p:sp>
      <p:sp>
        <p:nvSpPr>
          <p:cNvPr id="8" name="TextBox 28"/>
          <p:cNvSpPr txBox="1">
            <a:spLocks noChangeArrowheads="1"/>
          </p:cNvSpPr>
          <p:nvPr/>
        </p:nvSpPr>
        <p:spPr bwMode="auto">
          <a:xfrm>
            <a:off x="7918327" y="3210136"/>
            <a:ext cx="1450777" cy="2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48" tIns="34224" rIns="68448" bIns="34224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Active Duty</a:t>
            </a:r>
          </a:p>
        </p:txBody>
      </p:sp>
      <p:sp>
        <p:nvSpPr>
          <p:cNvPr id="9" name="TextBox 29"/>
          <p:cNvSpPr txBox="1">
            <a:spLocks noChangeArrowheads="1"/>
          </p:cNvSpPr>
          <p:nvPr/>
        </p:nvSpPr>
        <p:spPr bwMode="auto">
          <a:xfrm>
            <a:off x="9322202" y="2384314"/>
            <a:ext cx="999544" cy="2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48" tIns="34224" rIns="68448" bIns="34224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OCS 19%</a:t>
            </a:r>
          </a:p>
        </p:txBody>
      </p:sp>
      <p:pic>
        <p:nvPicPr>
          <p:cNvPr id="10" name="Picture 32" descr="USACC P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5263" y="2693933"/>
            <a:ext cx="515953" cy="538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2" descr="File:U.S. Military Academy COA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53126" y="2007791"/>
            <a:ext cx="658181" cy="4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http://upload.wikimedia.org/wikipedia/commons/2/22/OCS.jpg"/>
          <p:cNvPicPr>
            <a:picLocks noChangeAspect="1" noChangeArrowheads="1"/>
          </p:cNvPicPr>
          <p:nvPr/>
        </p:nvPicPr>
        <p:blipFill>
          <a:blip r:embed="rId8" cstate="print"/>
          <a:srcRect l="3248" r="2571" b="2571"/>
          <a:stretch>
            <a:fillRect/>
          </a:stretch>
        </p:blipFill>
        <p:spPr bwMode="auto">
          <a:xfrm>
            <a:off x="9626020" y="2046889"/>
            <a:ext cx="466075" cy="332995"/>
          </a:xfrm>
          <a:prstGeom prst="ellipse">
            <a:avLst/>
          </a:prstGeom>
          <a:solidFill>
            <a:srgbClr val="00003A"/>
          </a:solidFill>
          <a:ln w="63500" cap="rnd">
            <a:solidFill>
              <a:srgbClr val="00004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6886320" y="2821748"/>
            <a:ext cx="1450777" cy="28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48" tIns="34224" rIns="68448" bIns="34224"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ROTC 59%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1251" y="3592594"/>
            <a:ext cx="3142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* 98% of Reserve Component Mission</a:t>
            </a:r>
          </a:p>
        </p:txBody>
      </p:sp>
    </p:spTree>
    <p:extLst>
      <p:ext uri="{BB962C8B-B14F-4D97-AF65-F5344CB8AC3E}">
        <p14:creationId xmlns:p14="http://schemas.microsoft.com/office/powerpoint/2010/main" val="134277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1966128" y="1805354"/>
            <a:ext cx="8458200" cy="4939814"/>
          </a:xfrm>
          <a:prstGeom prst="rect">
            <a:avLst/>
          </a:prstGeom>
          <a:noFill/>
          <a:ln w="9525">
            <a:noFill/>
            <a:prstDash val="solid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Professor of Military Science………………………………………….. LTC Adam Heppe (Aviation)</a:t>
            </a:r>
          </a:p>
          <a:p>
            <a:pPr marL="234950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MSIV Instructor</a:t>
            </a:r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			</a:t>
            </a:r>
            <a:endParaRPr lang="en-US" sz="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Senior Enlisted Advisor ………………………………………………..  MSG Alan Sutton (Infantry)</a:t>
            </a:r>
          </a:p>
          <a:p>
            <a:pPr marL="234950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MSIII Instructor</a:t>
            </a: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UMass Lowell OIC	…………………………………………………….	MAJ Joseph Irwin (Logistics)</a:t>
            </a:r>
          </a:p>
          <a:p>
            <a:pPr marL="234950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MSII Instructor</a:t>
            </a:r>
          </a:p>
          <a:p>
            <a:pPr marL="234950"/>
            <a:endParaRPr lang="en-US" sz="105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Fitchburg State OIC……………….. …………………………………... Mr. Arthur Elbthal (COL(R))</a:t>
            </a:r>
          </a:p>
          <a:p>
            <a:pPr marL="234950"/>
            <a:r>
              <a:rPr lang="en-US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MSI Instructor</a:t>
            </a: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Executive Officer…..……………………………………………………  MAJ Mark Liarikos (Civil Affairs)</a:t>
            </a: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Operations and Training NCO…………………………………………  SFC Erik Mejia (Infantry)</a:t>
            </a:r>
          </a:p>
          <a:p>
            <a:pPr marL="234950"/>
            <a:endParaRPr lang="en-US" sz="105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Human Resources Tech ……………………………………………….  Mrs. Den Fitch (LTC (R))</a:t>
            </a: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Recruiting Operations  …………………………………………………  Mr. Darryl Gill (CSM (R))</a:t>
            </a: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Logistics Tech …………………………………………………………... Mrs. Sharon Parry</a:t>
            </a:r>
          </a:p>
          <a:p>
            <a:pPr marL="234950"/>
            <a:endParaRPr lang="en-US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234950"/>
            <a:r>
              <a:rPr lang="en-US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Administrative Assistant ……………………………………………….. Mrs. Kim Adams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4451" y="740141"/>
            <a:ext cx="4964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FACULTY AND STAFF</a:t>
            </a:r>
          </a:p>
        </p:txBody>
      </p:sp>
    </p:spTree>
    <p:extLst>
      <p:ext uri="{BB962C8B-B14F-4D97-AF65-F5344CB8AC3E}">
        <p14:creationId xmlns:p14="http://schemas.microsoft.com/office/powerpoint/2010/main" val="1950460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18654" y="354484"/>
            <a:ext cx="8229600" cy="7381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BAY STATE BATTALION MISSION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1589314" y="1492874"/>
            <a:ext cx="8763000" cy="2667000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Clr>
                <a:srgbClr val="1908F8"/>
              </a:buClr>
              <a:buSzPct val="95000"/>
              <a:buFont typeface="Arial"/>
              <a:buNone/>
            </a:pPr>
            <a:r>
              <a:rPr lang="en-US" sz="2800" dirty="0">
                <a:latin typeface="Georgia" panose="02040502050405020303" pitchFamily="18" charset="0"/>
                <a:cs typeface="Arial" pitchFamily="34" charset="0"/>
              </a:rPr>
              <a:t> The Bay State Battalion recruits, educates, trains, and inspires Cadets throughout Central Massachusetts in order to commission second lieutenants of </a:t>
            </a:r>
            <a:r>
              <a:rPr lang="en-US" sz="2800" u="sng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character</a:t>
            </a:r>
            <a:r>
              <a:rPr lang="en-US" sz="2800" dirty="0">
                <a:latin typeface="Georgia" panose="02040502050405020303" pitchFamily="18" charset="0"/>
                <a:cs typeface="Arial" pitchFamily="34" charset="0"/>
              </a:rPr>
              <a:t> for the US Army who are prepared to answer our nation’s call. </a:t>
            </a:r>
            <a:endParaRPr lang="en-US" dirty="0">
              <a:latin typeface="Georgia" panose="02040502050405020303" pitchFamily="18" charset="0"/>
              <a:cs typeface="Arial" pitchFamily="34" charset="0"/>
            </a:endParaRPr>
          </a:p>
          <a:p>
            <a:pPr marL="274320" lvl="2" indent="0" algn="ctr"/>
            <a:endParaRPr lang="en-US" sz="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>
              <a:buFont typeface="Arial"/>
              <a:buNone/>
            </a:pPr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8B3834-9F13-4E77-AC6B-084576680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601" y="3161133"/>
            <a:ext cx="3075575" cy="3491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11F596-3B1D-4B80-9EC9-107889345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52" y="3161133"/>
            <a:ext cx="2729256" cy="3644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C7A46A-EDFC-4B2E-AF80-07E894D6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3503444"/>
            <a:ext cx="4029961" cy="314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22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39CE94-0824-4832-93AE-4494339C731F}"/>
              </a:ext>
            </a:extLst>
          </p:cNvPr>
          <p:cNvSpPr txBox="1">
            <a:spLocks/>
          </p:cNvSpPr>
          <p:nvPr/>
        </p:nvSpPr>
        <p:spPr>
          <a:xfrm>
            <a:off x="1727680" y="417546"/>
            <a:ext cx="8229600" cy="7381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WHO ARE WE?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xmlns="" id="{09616DBC-1447-4800-92F5-C0AA38DC72D3}"/>
              </a:ext>
            </a:extLst>
          </p:cNvPr>
          <p:cNvSpPr txBox="1">
            <a:spLocks/>
          </p:cNvSpPr>
          <p:nvPr/>
        </p:nvSpPr>
        <p:spPr>
          <a:xfrm>
            <a:off x="1589314" y="1492874"/>
            <a:ext cx="8763000" cy="2667000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>
              <a:buClr>
                <a:srgbClr val="1908F8"/>
              </a:buClr>
              <a:buSzPct val="95000"/>
            </a:pPr>
            <a:r>
              <a:rPr lang="en-US" sz="2800" dirty="0">
                <a:latin typeface="Georgia" panose="02040502050405020303" pitchFamily="18" charset="0"/>
                <a:cs typeface="Arial" pitchFamily="34" charset="0"/>
              </a:rPr>
              <a:t>2/3 of our Cadet are Varsity Athletes</a:t>
            </a:r>
          </a:p>
          <a:p>
            <a:pPr marL="457200" lvl="1" indent="-457200">
              <a:buClr>
                <a:srgbClr val="1908F8"/>
              </a:buClr>
              <a:buSzPct val="95000"/>
            </a:pPr>
            <a:r>
              <a:rPr lang="en-US" sz="2800" dirty="0">
                <a:latin typeface="Georgia" panose="02040502050405020303" pitchFamily="18" charset="0"/>
                <a:cs typeface="Arial" pitchFamily="34" charset="0"/>
              </a:rPr>
              <a:t>1/3 of our Cadets are serving in the National Guard</a:t>
            </a:r>
          </a:p>
          <a:p>
            <a:pPr marL="457200" lvl="1" indent="-457200">
              <a:buClr>
                <a:srgbClr val="1908F8"/>
              </a:buClr>
              <a:buSzPct val="95000"/>
            </a:pPr>
            <a:r>
              <a:rPr lang="en-US" sz="2800" dirty="0">
                <a:latin typeface="Georgia" panose="02040502050405020303" pitchFamily="18" charset="0"/>
                <a:cs typeface="Arial" pitchFamily="34" charset="0"/>
              </a:rPr>
              <a:t>Engineering and Criminal Justice are the most popular majors.</a:t>
            </a:r>
          </a:p>
          <a:p>
            <a:pPr marL="457200" lvl="1" indent="-457200">
              <a:buClr>
                <a:srgbClr val="1908F8"/>
              </a:buClr>
              <a:buSzPct val="95000"/>
            </a:pPr>
            <a:r>
              <a:rPr lang="en-US" sz="2800" dirty="0">
                <a:latin typeface="Georgia" panose="02040502050405020303" pitchFamily="18" charset="0"/>
                <a:cs typeface="Arial" pitchFamily="34" charset="0"/>
              </a:rPr>
              <a:t>Serve In Leadership Roles across campus: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r>
              <a:rPr lang="en-US" dirty="0">
                <a:latin typeface="Georgia" panose="02040502050405020303" pitchFamily="18" charset="0"/>
                <a:cs typeface="Arial" pitchFamily="34" charset="0"/>
              </a:rPr>
              <a:t>Football Captain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r>
              <a:rPr lang="en-US" dirty="0">
                <a:latin typeface="Georgia" panose="02040502050405020303" pitchFamily="18" charset="0"/>
                <a:cs typeface="Arial" pitchFamily="34" charset="0"/>
              </a:rPr>
              <a:t>Wrestling Captain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r>
              <a:rPr lang="en-US" dirty="0">
                <a:latin typeface="Georgia" panose="02040502050405020303" pitchFamily="18" charset="0"/>
                <a:cs typeface="Arial" pitchFamily="34" charset="0"/>
              </a:rPr>
              <a:t>Fraternity Vice President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r>
              <a:rPr lang="en-US" dirty="0">
                <a:latin typeface="Georgia" panose="02040502050405020303" pitchFamily="18" charset="0"/>
                <a:cs typeface="Arial" pitchFamily="34" charset="0"/>
              </a:rPr>
              <a:t>Club Presidents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r>
              <a:rPr lang="en-US" dirty="0">
                <a:latin typeface="Georgia" panose="02040502050405020303" pitchFamily="18" charset="0"/>
                <a:cs typeface="Arial" pitchFamily="34" charset="0"/>
              </a:rPr>
              <a:t>Police Academy Commandant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r>
              <a:rPr lang="en-US" dirty="0">
                <a:latin typeface="Georgia" panose="02040502050405020303" pitchFamily="18" charset="0"/>
                <a:cs typeface="Arial" pitchFamily="34" charset="0"/>
              </a:rPr>
              <a:t>Alumni Relations Representative</a:t>
            </a:r>
          </a:p>
          <a:p>
            <a:pPr marL="914400" lvl="2" indent="-457200">
              <a:buClr>
                <a:srgbClr val="1908F8"/>
              </a:buClr>
              <a:buSzPct val="95000"/>
            </a:pPr>
            <a:endParaRPr lang="en-US" dirty="0">
              <a:latin typeface="Georgia" panose="02040502050405020303" pitchFamily="18" charset="0"/>
              <a:cs typeface="Arial" pitchFamily="34" charset="0"/>
            </a:endParaRPr>
          </a:p>
          <a:p>
            <a:pPr marL="274320" lvl="2" indent="0" algn="ctr"/>
            <a:endParaRPr lang="en-US" sz="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>
              <a:buFont typeface="Arial"/>
              <a:buNone/>
            </a:pPr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 algn="ctr"/>
            <a:endParaRPr lang="en-US" sz="7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54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163674" y="1445127"/>
            <a:ext cx="8835520" cy="5350378"/>
          </a:xfrm>
          <a:prstGeom prst="rect">
            <a:avLst/>
          </a:prstGeom>
          <a:noFill/>
          <a:ln/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chemeClr val="accent6"/>
                </a:solidFill>
                <a:latin typeface="Georgia" panose="02040502050405020303" pitchFamily="18" charset="0"/>
              </a:rPr>
              <a:t>National </a:t>
            </a: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Nursing Scholarships</a:t>
            </a:r>
            <a:endParaRPr lang="en-US" sz="2400" b="1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4-year scholarship 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3-year scholarships </a:t>
            </a: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chemeClr val="accent6"/>
                </a:solidFill>
                <a:latin typeface="Georgia" panose="02040502050405020303" pitchFamily="18" charset="0"/>
              </a:rPr>
              <a:t>Minuteman Scholarships</a:t>
            </a:r>
          </a:p>
          <a:p>
            <a:pPr lvl="1">
              <a:buClr>
                <a:srgbClr val="C00000"/>
              </a:buClr>
            </a:pPr>
            <a:r>
              <a:rPr lang="en-US" sz="2000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Army Reserve</a:t>
            </a:r>
            <a:endParaRPr lang="en-US" sz="20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>
              <a:buClr>
                <a:srgbClr val="C00000"/>
              </a:buClr>
            </a:pPr>
            <a:r>
              <a:rPr lang="en-US" sz="2400" b="1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On </a:t>
            </a:r>
            <a:r>
              <a:rPr lang="en-US" sz="2400" b="1" dirty="0">
                <a:solidFill>
                  <a:schemeClr val="accent6"/>
                </a:solidFill>
                <a:latin typeface="Georgia" panose="02040502050405020303" pitchFamily="18" charset="0"/>
              </a:rPr>
              <a:t>campus scholarships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3, 2.5, and </a:t>
            </a:r>
            <a:r>
              <a:rPr lang="en-US" sz="2000" dirty="0" smtClean="0">
                <a:solidFill>
                  <a:schemeClr val="accent6"/>
                </a:solidFill>
                <a:latin typeface="Georgia" panose="02040502050405020303" pitchFamily="18" charset="0"/>
              </a:rPr>
              <a:t>2-year </a:t>
            </a: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scholarships </a:t>
            </a:r>
          </a:p>
          <a:p>
            <a:pPr marL="393192" lvl="1" indent="0">
              <a:buClr>
                <a:srgbClr val="C00000"/>
              </a:buClr>
              <a:buNone/>
            </a:pPr>
            <a:endParaRPr lang="en-US" sz="20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7148" y="332810"/>
            <a:ext cx="6784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 Arial"/>
              </a:rPr>
              <a:t>Available Nurse Scholarships </a:t>
            </a:r>
            <a:endParaRPr lang="en-US" sz="3600" b="1" dirty="0">
              <a:solidFill>
                <a:srgbClr val="C00000"/>
              </a:solidFill>
              <a:latin typeface=" 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1251" y="3592594"/>
            <a:ext cx="31420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* 98% of Reserve Component Mission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840CAE-12A5-4808-8940-20B48A853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631" y="1701945"/>
            <a:ext cx="5038007" cy="40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10531" y="436572"/>
            <a:ext cx="8229600" cy="7381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ROTC OPPORTUNITIES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2043831" y="1746238"/>
            <a:ext cx="8763000" cy="4876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  <a:cs typeface="Arial" pitchFamily="34" charset="0"/>
              </a:rPr>
              <a:t>Scholarships</a:t>
            </a:r>
          </a:p>
          <a:p>
            <a:pPr marL="617220" lvl="2" indent="-34290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  <a:cs typeface="Arial" pitchFamily="34" charset="0"/>
              </a:rPr>
              <a:t>$1,936,490 in Scholarship Money</a:t>
            </a:r>
          </a:p>
          <a:p>
            <a:pPr marL="1074420" lvl="3" indent="-34290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Georgia" panose="02040502050405020303" pitchFamily="18" charset="0"/>
                <a:cs typeface="Arial" pitchFamily="34" charset="0"/>
              </a:rPr>
              <a:t>Full Tuition &amp; Fees; Room &amp; Board - (from Assumption and WPI)</a:t>
            </a:r>
          </a:p>
          <a:p>
            <a:pPr marL="560070" lvl="2" indent="-28575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800" dirty="0">
                <a:latin typeface="Georgia" panose="02040502050405020303" pitchFamily="18" charset="0"/>
                <a:cs typeface="Arial" pitchFamily="34" charset="0"/>
              </a:rPr>
              <a:t>12 freshmen earned 3/4 YR Scholarships in AY 19-20</a:t>
            </a:r>
          </a:p>
          <a:p>
            <a:pPr marL="560070" lvl="2" indent="-28575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endParaRPr lang="en-US" sz="1800" dirty="0">
              <a:latin typeface="Georgia" panose="02040502050405020303" pitchFamily="18" charset="0"/>
              <a:cs typeface="Arial" pitchFamily="34" charset="0"/>
            </a:endParaRPr>
          </a:p>
          <a:p>
            <a:pPr marL="102870" lvl="1" indent="-28575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200" dirty="0">
                <a:latin typeface="Georgia" panose="02040502050405020303" pitchFamily="18" charset="0"/>
                <a:cs typeface="Arial" pitchFamily="34" charset="0"/>
              </a:rPr>
              <a:t>Research or Specialty Internships </a:t>
            </a:r>
            <a:endParaRPr lang="en-US" sz="1800" dirty="0">
              <a:latin typeface="Georgia" panose="02040502050405020303" pitchFamily="18" charset="0"/>
              <a:cs typeface="Arial" pitchFamily="34" charset="0"/>
            </a:endParaRPr>
          </a:p>
          <a:p>
            <a:pPr marL="560070" lvl="2" indent="-285750">
              <a:buClr>
                <a:srgbClr val="C0000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1600" dirty="0">
                <a:latin typeface="Georgia" panose="02040502050405020303" pitchFamily="18" charset="0"/>
                <a:cs typeface="Arial" pitchFamily="34" charset="0"/>
              </a:rPr>
              <a:t>NSA, Corps of Engineers, Army Research Labs, Defense Threat Reduction Agency</a:t>
            </a:r>
          </a:p>
          <a:p>
            <a:pPr marL="293688" lvl="3" indent="0">
              <a:buClr>
                <a:srgbClr val="C00000"/>
              </a:buClr>
              <a:buNone/>
            </a:pPr>
            <a:endParaRPr lang="en-US" sz="1050" dirty="0">
              <a:latin typeface="Georgia" panose="02040502050405020303" pitchFamily="18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</a:pPr>
            <a:r>
              <a:rPr lang="en-US" sz="2000" dirty="0">
                <a:latin typeface="Georgia" panose="02040502050405020303" pitchFamily="18" charset="0"/>
                <a:cs typeface="Arial" pitchFamily="34" charset="0"/>
              </a:rPr>
              <a:t> Cadet Troop Leader Training (CTLT)</a:t>
            </a:r>
          </a:p>
          <a:p>
            <a:pPr marL="457200" lvl="1" indent="0">
              <a:buClr>
                <a:srgbClr val="C00000"/>
              </a:buClr>
            </a:pPr>
            <a:r>
              <a:rPr lang="en-US" sz="1600" dirty="0">
                <a:latin typeface="Georgia" panose="02040502050405020303" pitchFamily="18" charset="0"/>
                <a:cs typeface="Arial" pitchFamily="34" charset="0"/>
              </a:rPr>
              <a:t>  Lieutenant Internship with an Active Duty Unit </a:t>
            </a:r>
          </a:p>
          <a:p>
            <a:pPr marL="457200" lvl="1" indent="0">
              <a:buClr>
                <a:srgbClr val="C00000"/>
              </a:buClr>
            </a:pPr>
            <a:r>
              <a:rPr lang="en-US" sz="1600" dirty="0">
                <a:latin typeface="Georgia" panose="02040502050405020303" pitchFamily="18" charset="0"/>
                <a:cs typeface="Arial" pitchFamily="34" charset="0"/>
              </a:rPr>
              <a:t>  </a:t>
            </a:r>
            <a:r>
              <a:rPr lang="en-US" sz="1800" dirty="0">
                <a:latin typeface="Georgia" panose="02040502050405020303" pitchFamily="18" charset="0"/>
                <a:cs typeface="Arial" pitchFamily="34" charset="0"/>
              </a:rPr>
              <a:t>Hawaii, Texas, South Carolina</a:t>
            </a:r>
          </a:p>
          <a:p>
            <a:pPr marL="806768" lvl="2" indent="-166688">
              <a:buClr>
                <a:srgbClr val="FE0034"/>
              </a:buClr>
              <a:buFont typeface="Arial"/>
              <a:buNone/>
            </a:pPr>
            <a:endParaRPr lang="en-US" sz="1050" dirty="0">
              <a:latin typeface="Georgia" panose="02040502050405020303" pitchFamily="18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</a:pPr>
            <a:r>
              <a:rPr lang="en-US" sz="2000" dirty="0">
                <a:latin typeface="Georgia" panose="02040502050405020303" pitchFamily="18" charset="0"/>
                <a:cs typeface="Arial" pitchFamily="34" charset="0"/>
              </a:rPr>
              <a:t> Military Schools </a:t>
            </a:r>
          </a:p>
          <a:p>
            <a:pPr marL="457200" lvl="1" indent="0">
              <a:buClr>
                <a:srgbClr val="C00000"/>
              </a:buClr>
            </a:pPr>
            <a:r>
              <a:rPr lang="en-US" sz="1600" dirty="0">
                <a:latin typeface="Georgia" panose="02040502050405020303" pitchFamily="18" charset="0"/>
                <a:cs typeface="Arial" pitchFamily="34" charset="0"/>
              </a:rPr>
              <a:t> Airborne, Air Assault, Mountain Warfare, SAPPER</a:t>
            </a:r>
          </a:p>
          <a:p>
            <a:pPr marL="457200" lvl="1" indent="0">
              <a:buClr>
                <a:srgbClr val="C00000"/>
              </a:buClr>
            </a:pPr>
            <a:endParaRPr lang="en-US" sz="2000" dirty="0">
              <a:latin typeface="Georgia" panose="02040502050405020303" pitchFamily="18" charset="0"/>
              <a:cs typeface="Arial" pitchFamily="34" charset="0"/>
            </a:endParaRPr>
          </a:p>
          <a:p>
            <a:pPr marL="0" indent="0">
              <a:buClr>
                <a:srgbClr val="C00000"/>
              </a:buClr>
            </a:pPr>
            <a:r>
              <a:rPr lang="en-US" sz="2000" dirty="0">
                <a:latin typeface="Georgia" panose="02040502050405020303" pitchFamily="18" charset="0"/>
                <a:cs typeface="Arial" pitchFamily="34" charset="0"/>
              </a:rPr>
              <a:t>JCLC (JROTC Leadership Camp)</a:t>
            </a:r>
          </a:p>
          <a:p>
            <a:pPr lvl="1"/>
            <a:endParaRPr lang="en-US" sz="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/>
            <a:endParaRPr lang="en-US" sz="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/>
            <a:endParaRPr lang="en-US" sz="600" dirty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/>
            <a:endParaRPr lang="en-US" sz="6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rot="21019386">
            <a:off x="8531567" y="4999876"/>
            <a:ext cx="2971800" cy="9144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</a:rPr>
              <a:t>All ROTC programs are fully funded</a:t>
            </a:r>
          </a:p>
        </p:txBody>
      </p:sp>
    </p:spTree>
    <p:extLst>
      <p:ext uri="{BB962C8B-B14F-4D97-AF65-F5344CB8AC3E}">
        <p14:creationId xmlns:p14="http://schemas.microsoft.com/office/powerpoint/2010/main" val="249022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40242" y="781036"/>
            <a:ext cx="7686675" cy="7381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algn="ctr"/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 ROTC EXPERIENCE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641108F7-F77C-4B5D-87FF-FBE9D63A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1519152"/>
            <a:ext cx="4442460" cy="71608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A Typical ROTC Week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2B560205-B3B7-4D4F-8190-700E5A230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897" y="2559818"/>
            <a:ext cx="4802124" cy="37904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Monday</a:t>
            </a:r>
            <a:r>
              <a:rPr lang="en-US" sz="1600" dirty="0"/>
              <a:t> – Physical Training 0600-0700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Tuesday</a:t>
            </a:r>
            <a:r>
              <a:rPr lang="en-US" sz="1600" dirty="0"/>
              <a:t> – Tactical Class  (taught by Cadets) 1600-1700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Wednesday</a:t>
            </a:r>
            <a:r>
              <a:rPr lang="en-US" sz="1600" dirty="0"/>
              <a:t> – Physical Training 0600-0700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Thursday</a:t>
            </a:r>
            <a:r>
              <a:rPr lang="en-US" sz="1600" dirty="0"/>
              <a:t> – Leadership Lab 1500-1700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Friday</a:t>
            </a:r>
            <a:r>
              <a:rPr lang="en-US" sz="1600" dirty="0"/>
              <a:t> – Physical Training 0600-0700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Friday</a:t>
            </a:r>
            <a:r>
              <a:rPr lang="en-US" sz="1600" dirty="0"/>
              <a:t> – Military Science Class 1000-1100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8" name="Title 15">
            <a:extLst>
              <a:ext uri="{FF2B5EF4-FFF2-40B4-BE49-F238E27FC236}">
                <a16:creationId xmlns:a16="http://schemas.microsoft.com/office/drawing/2014/main" xmlns="" id="{014AC5A9-092E-461B-8A69-DA2FF6120455}"/>
              </a:ext>
            </a:extLst>
          </p:cNvPr>
          <p:cNvSpPr txBox="1">
            <a:spLocks/>
          </p:cNvSpPr>
          <p:nvPr/>
        </p:nvSpPr>
        <p:spPr>
          <a:xfrm>
            <a:off x="6263640" y="1519152"/>
            <a:ext cx="4442460" cy="71608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z="3200" dirty="0">
                <a:solidFill>
                  <a:schemeClr val="accent2"/>
                </a:solidFill>
              </a:rPr>
              <a:t>A Typical ROTC Summer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xmlns="" id="{4854C7C2-06B5-42CE-9DA8-6189639B18F0}"/>
              </a:ext>
            </a:extLst>
          </p:cNvPr>
          <p:cNvSpPr txBox="1">
            <a:spLocks/>
          </p:cNvSpPr>
          <p:nvPr/>
        </p:nvSpPr>
        <p:spPr>
          <a:xfrm>
            <a:off x="6697979" y="2559817"/>
            <a:ext cx="4802124" cy="3790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1950"/>
              </a:lnSpc>
              <a:spcBef>
                <a:spcPts val="1000"/>
              </a:spcBef>
              <a:buFont typeface="Arial"/>
              <a:buNone/>
              <a:defRPr sz="1350" b="0" i="0" kern="1200" spc="-38" baseline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89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8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6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45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Freshman Year </a:t>
            </a:r>
            <a:r>
              <a:rPr lang="en-US" sz="1600" dirty="0"/>
              <a:t>– Support JROTC JCLC (1 week)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Sophomore Year </a:t>
            </a:r>
            <a:r>
              <a:rPr lang="en-US" sz="1600" dirty="0"/>
              <a:t>– Airborne School  or  Internship (3-5 weeks)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Junior Year </a:t>
            </a:r>
            <a:r>
              <a:rPr lang="en-US" sz="1600" dirty="0"/>
              <a:t>– Cadet Summer Training, Cadet Troop Leader Training (6-10 weeks)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Senior Summer </a:t>
            </a:r>
            <a:r>
              <a:rPr lang="en-US" sz="1600" dirty="0"/>
              <a:t>– Commissioning and Basic Officer Leader Course</a:t>
            </a:r>
          </a:p>
        </p:txBody>
      </p:sp>
    </p:spTree>
    <p:extLst>
      <p:ext uri="{BB962C8B-B14F-4D97-AF65-F5344CB8AC3E}">
        <p14:creationId xmlns:p14="http://schemas.microsoft.com/office/powerpoint/2010/main" val="616601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hippensburg University 1">
      <a:dk1>
        <a:srgbClr val="0D5CB8"/>
      </a:dk1>
      <a:lt1>
        <a:srgbClr val="FFFFFF"/>
      </a:lt1>
      <a:dk2>
        <a:srgbClr val="0E223E"/>
      </a:dk2>
      <a:lt2>
        <a:srgbClr val="FEFDFF"/>
      </a:lt2>
      <a:accent1>
        <a:srgbClr val="EB222D"/>
      </a:accent1>
      <a:accent2>
        <a:srgbClr val="AB1623"/>
      </a:accent2>
      <a:accent3>
        <a:srgbClr val="0D5CB8"/>
      </a:accent3>
      <a:accent4>
        <a:srgbClr val="1F345D"/>
      </a:accent4>
      <a:accent5>
        <a:srgbClr val="93B7BB"/>
      </a:accent5>
      <a:accent6>
        <a:srgbClr val="54555A"/>
      </a:accent6>
      <a:hlink>
        <a:srgbClr val="0563C1"/>
      </a:hlink>
      <a:folHlink>
        <a:srgbClr val="0D5BB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693</Words>
  <Application>Microsoft Office PowerPoint</Application>
  <PresentationFormat>Widescreen</PresentationFormat>
  <Paragraphs>169</Paragraphs>
  <Slides>13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 Arial</vt:lpstr>
      <vt:lpstr>Arial</vt:lpstr>
      <vt:lpstr>Calibri</vt:lpstr>
      <vt:lpstr>Georgia</vt:lpstr>
      <vt:lpstr>LucidaGrande</vt:lpstr>
      <vt:lpstr>Times New Roman</vt:lpstr>
      <vt:lpstr>Wingdings</vt:lpstr>
      <vt:lpstr>Wingdings 2</vt:lpstr>
      <vt:lpstr>Office Theme</vt:lpstr>
      <vt:lpstr>1_Office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Typical ROTC Week</vt:lpstr>
      <vt:lpstr>PowerPoint Presentation</vt:lpstr>
      <vt:lpstr>PowerPoint Presentation</vt:lpstr>
      <vt:lpstr>LTC Adam D. Heppe   AH-64 Apache Pilot – WPI ROTC Commander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Heppe, Adam D</dc:creator>
  <cp:lastModifiedBy>ROTCBN</cp:lastModifiedBy>
  <cp:revision>7</cp:revision>
  <dcterms:created xsi:type="dcterms:W3CDTF">2020-03-02T19:29:10Z</dcterms:created>
  <dcterms:modified xsi:type="dcterms:W3CDTF">2020-03-27T14:12:34Z</dcterms:modified>
</cp:coreProperties>
</file>