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72" r:id="rId3"/>
    <p:sldId id="268" r:id="rId4"/>
    <p:sldId id="286" r:id="rId5"/>
    <p:sldId id="281" r:id="rId6"/>
    <p:sldId id="280" r:id="rId7"/>
    <p:sldId id="270" r:id="rId8"/>
    <p:sldId id="271" r:id="rId9"/>
    <p:sldId id="282" r:id="rId10"/>
    <p:sldId id="285" r:id="rId11"/>
    <p:sldId id="267" r:id="rId12"/>
    <p:sldId id="275" r:id="rId13"/>
    <p:sldId id="276" r:id="rId14"/>
    <p:sldId id="290" r:id="rId15"/>
    <p:sldId id="283" r:id="rId16"/>
    <p:sldId id="277" r:id="rId17"/>
    <p:sldId id="279" r:id="rId18"/>
    <p:sldId id="287" r:id="rId19"/>
    <p:sldId id="266" r:id="rId20"/>
    <p:sldId id="289" r:id="rId21"/>
    <p:sldId id="258" r:id="rId22"/>
    <p:sldId id="273" r:id="rId23"/>
    <p:sldId id="28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2" autoAdjust="0"/>
    <p:restoredTop sz="82668" autoAdjust="0"/>
  </p:normalViewPr>
  <p:slideViewPr>
    <p:cSldViewPr snapToGrid="0">
      <p:cViewPr varScale="1">
        <p:scale>
          <a:sx n="102" d="100"/>
          <a:sy n="102" d="100"/>
        </p:scale>
        <p:origin x="64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62BB8-9761-4BCE-B0D2-E0B03D182811}" type="datetimeFigureOut">
              <a:rPr lang="en-US" smtClean="0"/>
              <a:t>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ADCB9-B7BA-48CD-8A26-8E25A3876B14}" type="slidenum">
              <a:rPr lang="en-US" smtClean="0"/>
              <a:t>‹#›</a:t>
            </a:fld>
            <a:endParaRPr lang="en-US"/>
          </a:p>
        </p:txBody>
      </p:sp>
    </p:spTree>
    <p:extLst>
      <p:ext uri="{BB962C8B-B14F-4D97-AF65-F5344CB8AC3E}">
        <p14:creationId xmlns:p14="http://schemas.microsoft.com/office/powerpoint/2010/main" val="1335923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Mila comes in with her Grandpa for a well-child visit. She’s 7 years old, very shy, barely says a word but nods yes or no when I ask her questions. From the last few notes, she has had social worker involvement and extra resources for a speech delay. Grandpa also only has partial custody last we heard and my preceptor mentioned wanting to know what will happen with dad.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Grandpa says that Mila’s father is returning from prison soon and he will be helping to take care of Mila. Her mother is out of the picture. She is still in prison for drugs and hasn’t been part of taking care of Mila.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give her a book and she’s takes it and runs behind the exam table enthusiastically opening it to read. He shares how Mila has not only caught up to her class but is doing better than many of her classmates. She is very smart and learns quickly.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Mila is like any other 7 year old, just quiet. When I couldn’t coax her out from behind the exam table, Grandpa called her over and she came out and hugged his leg while looking at me with uncertainty. We finish up the discussion and physical exam.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excuse myself and talk to my preceptor, I comment how well taken care of Mila is and how amazing it is she’s improved. He says,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 people whose culture was destroyed only three generations ago. Many grandpas and grandmas grew up without parents and didn’t really know how to parent when they had kids. That generation is often out of the picture and shattered from drugs and alcohol.”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in many families, the grandparents are raising the grandkids. They are much better parents, having had a second chance.”</a:t>
            </a:r>
          </a:p>
          <a:p>
            <a:endParaRPr lang="en-US" dirty="0"/>
          </a:p>
        </p:txBody>
      </p:sp>
      <p:sp>
        <p:nvSpPr>
          <p:cNvPr id="4" name="Slide Number Placeholder 3"/>
          <p:cNvSpPr>
            <a:spLocks noGrp="1"/>
          </p:cNvSpPr>
          <p:nvPr>
            <p:ph type="sldNum" sz="quarter" idx="5"/>
          </p:nvPr>
        </p:nvSpPr>
        <p:spPr/>
        <p:txBody>
          <a:bodyPr/>
          <a:lstStyle/>
          <a:p>
            <a:fld id="{D34ADCB9-B7BA-48CD-8A26-8E25A3876B14}" type="slidenum">
              <a:rPr lang="en-US" smtClean="0"/>
              <a:t>3</a:t>
            </a:fld>
            <a:endParaRPr lang="en-US"/>
          </a:p>
        </p:txBody>
      </p:sp>
    </p:spTree>
    <p:extLst>
      <p:ext uri="{BB962C8B-B14F-4D97-AF65-F5344CB8AC3E}">
        <p14:creationId xmlns:p14="http://schemas.microsoft.com/office/powerpoint/2010/main" val="3955700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back where you are and how much we can see</a:t>
            </a:r>
          </a:p>
          <a:p>
            <a:r>
              <a:rPr lang="en-US" dirty="0"/>
              <a:t>Didn’t have cellphone coverage 100% of the time, made sure to plan a month when we weren’t receiving interviews for residency</a:t>
            </a:r>
          </a:p>
          <a:p>
            <a:endParaRPr lang="en-US" dirty="0"/>
          </a:p>
          <a:p>
            <a:r>
              <a:rPr lang="en-US" dirty="0"/>
              <a:t>New Mexico and Arizona some of the darkest skies in the country – every night could see a </a:t>
            </a:r>
            <a:r>
              <a:rPr lang="en-US" dirty="0" err="1"/>
              <a:t>milkway</a:t>
            </a:r>
            <a:r>
              <a:rPr lang="en-US" dirty="0"/>
              <a:t> </a:t>
            </a:r>
          </a:p>
          <a:p>
            <a:r>
              <a:rPr lang="en-US" dirty="0"/>
              <a:t>We had the opportunity to learn about their way of living</a:t>
            </a:r>
          </a:p>
          <a:p>
            <a:r>
              <a:rPr lang="en-US" dirty="0"/>
              <a:t>Corn pollen – holy water, sprinkle corn pollen for every ceremony, I learned about growing corn, and collecting the pollen facing east and without breaking the stems</a:t>
            </a:r>
          </a:p>
          <a:p>
            <a:r>
              <a:rPr lang="en-US" dirty="0"/>
              <a:t>Going onto the reservation – through the </a:t>
            </a:r>
            <a:r>
              <a:rPr lang="en-US" dirty="0" err="1"/>
              <a:t>phn</a:t>
            </a:r>
            <a:r>
              <a:rPr lang="en-US" dirty="0"/>
              <a:t>, one of my trips, invited into their house, </a:t>
            </a:r>
          </a:p>
          <a:p>
            <a:pPr marL="171450" indent="-171450">
              <a:buFontTx/>
              <a:buChar char="-"/>
            </a:pPr>
            <a:r>
              <a:rPr lang="en-US" dirty="0"/>
              <a:t>I got to do the two week old well baby checkup in the comfort of their home</a:t>
            </a:r>
          </a:p>
          <a:p>
            <a:pPr marL="171450" indent="-171450">
              <a:buFontTx/>
              <a:buChar char="-"/>
            </a:pPr>
            <a:r>
              <a:rPr lang="en-US" dirty="0"/>
              <a:t>Talk to mom about lactation </a:t>
            </a:r>
          </a:p>
          <a:p>
            <a:pPr marL="171450" indent="-171450">
              <a:buFontTx/>
              <a:buChar char="-"/>
            </a:pPr>
            <a:r>
              <a:rPr lang="en-US" dirty="0"/>
              <a:t>Fantastic experience but need to get papers in early or even before you go, it takes a while to get approval</a:t>
            </a:r>
          </a:p>
          <a:p>
            <a:endParaRPr lang="en-US" dirty="0"/>
          </a:p>
          <a:p>
            <a:endParaRPr lang="en-US" dirty="0"/>
          </a:p>
        </p:txBody>
      </p:sp>
      <p:sp>
        <p:nvSpPr>
          <p:cNvPr id="4" name="Slide Number Placeholder 3"/>
          <p:cNvSpPr>
            <a:spLocks noGrp="1"/>
          </p:cNvSpPr>
          <p:nvPr>
            <p:ph type="sldNum" sz="quarter" idx="5"/>
          </p:nvPr>
        </p:nvSpPr>
        <p:spPr/>
        <p:txBody>
          <a:bodyPr/>
          <a:lstStyle/>
          <a:p>
            <a:fld id="{D34ADCB9-B7BA-48CD-8A26-8E25A3876B14}" type="slidenum">
              <a:rPr lang="en-US" smtClean="0"/>
              <a:t>15</a:t>
            </a:fld>
            <a:endParaRPr lang="en-US"/>
          </a:p>
        </p:txBody>
      </p:sp>
    </p:spTree>
    <p:extLst>
      <p:ext uri="{BB962C8B-B14F-4D97-AF65-F5344CB8AC3E}">
        <p14:creationId xmlns:p14="http://schemas.microsoft.com/office/powerpoint/2010/main" val="2194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PHN experience – people build their own homes, find creative ways to rig up electricity and water </a:t>
            </a:r>
          </a:p>
          <a:p>
            <a:pPr marL="171450" indent="-171450">
              <a:buFont typeface="Arial" panose="020B0604020202020204" pitchFamily="34" charset="0"/>
              <a:buChar char="•"/>
            </a:pPr>
            <a:r>
              <a:rPr lang="en-US" dirty="0" err="1"/>
              <a:t>Hozho</a:t>
            </a:r>
            <a:r>
              <a:rPr lang="en-US" dirty="0"/>
              <a:t> is talking about taking care of the whole person, integrating culture, family, wellness </a:t>
            </a:r>
          </a:p>
          <a:p>
            <a:pPr marL="628650" lvl="1" indent="-171450">
              <a:buFont typeface="Arial" panose="020B0604020202020204" pitchFamily="34" charset="0"/>
              <a:buChar char="•"/>
            </a:pPr>
            <a:r>
              <a:rPr lang="en-US" dirty="0"/>
              <a:t>https://www.ncbi.nlm.nih.gov/pmc/articles/PMC4424938/ </a:t>
            </a:r>
          </a:p>
          <a:p>
            <a:pPr marL="171450" indent="-171450">
              <a:buFont typeface="Arial" panose="020B0604020202020204" pitchFamily="34" charset="0"/>
              <a:buChar char="•"/>
            </a:pPr>
            <a:r>
              <a:rPr lang="en-US" dirty="0"/>
              <a:t>Indian frybread came from the government sending them away from their crops, land and giving them flour and lard to survive </a:t>
            </a:r>
          </a:p>
        </p:txBody>
      </p:sp>
      <p:sp>
        <p:nvSpPr>
          <p:cNvPr id="4" name="Slide Number Placeholder 3"/>
          <p:cNvSpPr>
            <a:spLocks noGrp="1"/>
          </p:cNvSpPr>
          <p:nvPr>
            <p:ph type="sldNum" sz="quarter" idx="5"/>
          </p:nvPr>
        </p:nvSpPr>
        <p:spPr/>
        <p:txBody>
          <a:bodyPr/>
          <a:lstStyle/>
          <a:p>
            <a:fld id="{D34ADCB9-B7BA-48CD-8A26-8E25A3876B14}" type="slidenum">
              <a:rPr lang="en-US" smtClean="0"/>
              <a:t>16</a:t>
            </a:fld>
            <a:endParaRPr lang="en-US"/>
          </a:p>
        </p:txBody>
      </p:sp>
    </p:spTree>
    <p:extLst>
      <p:ext uri="{BB962C8B-B14F-4D97-AF65-F5344CB8AC3E}">
        <p14:creationId xmlns:p14="http://schemas.microsoft.com/office/powerpoint/2010/main" val="3416439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festivals throughout the summer celebrating the Native American culture</a:t>
            </a:r>
          </a:p>
          <a:p>
            <a:pPr marL="171450" indent="-171450">
              <a:buFont typeface="Arial" panose="020B0604020202020204" pitchFamily="34" charset="0"/>
              <a:buChar char="•"/>
            </a:pPr>
            <a:r>
              <a:rPr lang="en-US" dirty="0"/>
              <a:t>Weekend flea market with Native artisans</a:t>
            </a:r>
          </a:p>
          <a:p>
            <a:pPr marL="171450" indent="-171450">
              <a:buFont typeface="Arial" panose="020B0604020202020204" pitchFamily="34" charset="0"/>
              <a:buChar char="•"/>
            </a:pPr>
            <a:r>
              <a:rPr lang="en-US" dirty="0"/>
              <a:t>Nightly Indian dances the first week we were there </a:t>
            </a:r>
          </a:p>
        </p:txBody>
      </p:sp>
      <p:sp>
        <p:nvSpPr>
          <p:cNvPr id="4" name="Slide Number Placeholder 3"/>
          <p:cNvSpPr>
            <a:spLocks noGrp="1"/>
          </p:cNvSpPr>
          <p:nvPr>
            <p:ph type="sldNum" sz="quarter" idx="5"/>
          </p:nvPr>
        </p:nvSpPr>
        <p:spPr/>
        <p:txBody>
          <a:bodyPr/>
          <a:lstStyle/>
          <a:p>
            <a:fld id="{D34ADCB9-B7BA-48CD-8A26-8E25A3876B14}" type="slidenum">
              <a:rPr lang="en-US" smtClean="0"/>
              <a:t>17</a:t>
            </a:fld>
            <a:endParaRPr lang="en-US"/>
          </a:p>
        </p:txBody>
      </p:sp>
    </p:spTree>
    <p:extLst>
      <p:ext uri="{BB962C8B-B14F-4D97-AF65-F5344CB8AC3E}">
        <p14:creationId xmlns:p14="http://schemas.microsoft.com/office/powerpoint/2010/main" val="194451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Chaco Canyon</a:t>
            </a:r>
          </a:p>
          <a:p>
            <a:r>
              <a:rPr lang="en-US" dirty="0"/>
              <a:t>Red Rock State Park </a:t>
            </a:r>
          </a:p>
          <a:p>
            <a:r>
              <a:rPr lang="en-US" dirty="0"/>
              <a:t>Canyon de Chelly </a:t>
            </a:r>
          </a:p>
        </p:txBody>
      </p:sp>
      <p:sp>
        <p:nvSpPr>
          <p:cNvPr id="4" name="Slide Number Placeholder 3"/>
          <p:cNvSpPr>
            <a:spLocks noGrp="1"/>
          </p:cNvSpPr>
          <p:nvPr>
            <p:ph type="sldNum" sz="quarter" idx="5"/>
          </p:nvPr>
        </p:nvSpPr>
        <p:spPr/>
        <p:txBody>
          <a:bodyPr/>
          <a:lstStyle/>
          <a:p>
            <a:fld id="{D34ADCB9-B7BA-48CD-8A26-8E25A3876B14}" type="slidenum">
              <a:rPr lang="en-US" smtClean="0"/>
              <a:t>18</a:t>
            </a:fld>
            <a:endParaRPr lang="en-US"/>
          </a:p>
        </p:txBody>
      </p:sp>
    </p:spTree>
    <p:extLst>
      <p:ext uri="{BB962C8B-B14F-4D97-AF65-F5344CB8AC3E}">
        <p14:creationId xmlns:p14="http://schemas.microsoft.com/office/powerpoint/2010/main" val="374114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Suzanne for giving us the opportunity to give this presentation, Cynthia Poblano for having us in her home, countless preceptors at the Gallup Indian Medical Center, and the patients for letting us have a glimpse of their lives </a:t>
            </a:r>
          </a:p>
        </p:txBody>
      </p:sp>
      <p:sp>
        <p:nvSpPr>
          <p:cNvPr id="4" name="Slide Number Placeholder 3"/>
          <p:cNvSpPr>
            <a:spLocks noGrp="1"/>
          </p:cNvSpPr>
          <p:nvPr>
            <p:ph type="sldNum" sz="quarter" idx="5"/>
          </p:nvPr>
        </p:nvSpPr>
        <p:spPr/>
        <p:txBody>
          <a:bodyPr/>
          <a:lstStyle/>
          <a:p>
            <a:fld id="{D34ADCB9-B7BA-48CD-8A26-8E25A3876B14}" type="slidenum">
              <a:rPr lang="en-US" smtClean="0"/>
              <a:t>22</a:t>
            </a:fld>
            <a:endParaRPr lang="en-US"/>
          </a:p>
        </p:txBody>
      </p:sp>
    </p:spTree>
    <p:extLst>
      <p:ext uri="{BB962C8B-B14F-4D97-AF65-F5344CB8AC3E}">
        <p14:creationId xmlns:p14="http://schemas.microsoft.com/office/powerpoint/2010/main" val="68722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https://worldhistory.us/wp-content/uploads/2017/05/history-of-the-first-thanksgiving.jpg</a:t>
            </a:r>
          </a:p>
        </p:txBody>
      </p:sp>
      <p:sp>
        <p:nvSpPr>
          <p:cNvPr id="4" name="Slide Number Placeholder 3"/>
          <p:cNvSpPr>
            <a:spLocks noGrp="1"/>
          </p:cNvSpPr>
          <p:nvPr>
            <p:ph type="sldNum" sz="quarter" idx="5"/>
          </p:nvPr>
        </p:nvSpPr>
        <p:spPr/>
        <p:txBody>
          <a:bodyPr/>
          <a:lstStyle/>
          <a:p>
            <a:fld id="{D34ADCB9-B7BA-48CD-8A26-8E25A3876B14}" type="slidenum">
              <a:rPr lang="en-US" smtClean="0"/>
              <a:t>4</a:t>
            </a:fld>
            <a:endParaRPr lang="en-US"/>
          </a:p>
        </p:txBody>
      </p:sp>
    </p:spTree>
    <p:extLst>
      <p:ext uri="{BB962C8B-B14F-4D97-AF65-F5344CB8AC3E}">
        <p14:creationId xmlns:p14="http://schemas.microsoft.com/office/powerpoint/2010/main" val="2633677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a:t>
            </a:r>
            <a:r>
              <a:rPr lang="en-US" dirty="0" err="1"/>
              <a:t>picadilly</a:t>
            </a:r>
            <a:endParaRPr lang="en-US" dirty="0"/>
          </a:p>
          <a:p>
            <a:r>
              <a:rPr lang="en-US" dirty="0"/>
              <a:t>6 cats and 3 dogs at our Airbnb </a:t>
            </a:r>
          </a:p>
        </p:txBody>
      </p:sp>
      <p:sp>
        <p:nvSpPr>
          <p:cNvPr id="4" name="Slide Number Placeholder 3"/>
          <p:cNvSpPr>
            <a:spLocks noGrp="1"/>
          </p:cNvSpPr>
          <p:nvPr>
            <p:ph type="sldNum" sz="quarter" idx="5"/>
          </p:nvPr>
        </p:nvSpPr>
        <p:spPr/>
        <p:txBody>
          <a:bodyPr/>
          <a:lstStyle/>
          <a:p>
            <a:fld id="{D34ADCB9-B7BA-48CD-8A26-8E25A3876B14}" type="slidenum">
              <a:rPr lang="en-US" smtClean="0"/>
              <a:t>5</a:t>
            </a:fld>
            <a:endParaRPr lang="en-US"/>
          </a:p>
        </p:txBody>
      </p:sp>
    </p:spTree>
    <p:extLst>
      <p:ext uri="{BB962C8B-B14F-4D97-AF65-F5344CB8AC3E}">
        <p14:creationId xmlns:p14="http://schemas.microsoft.com/office/powerpoint/2010/main" val="411202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https://navajobusiness.com/fastFacts/LocationMap.htm</a:t>
            </a:r>
          </a:p>
          <a:p>
            <a:endParaRPr lang="en-US" dirty="0"/>
          </a:p>
        </p:txBody>
      </p:sp>
      <p:sp>
        <p:nvSpPr>
          <p:cNvPr id="4" name="Slide Number Placeholder 3"/>
          <p:cNvSpPr>
            <a:spLocks noGrp="1"/>
          </p:cNvSpPr>
          <p:nvPr>
            <p:ph type="sldNum" sz="quarter" idx="5"/>
          </p:nvPr>
        </p:nvSpPr>
        <p:spPr/>
        <p:txBody>
          <a:bodyPr/>
          <a:lstStyle/>
          <a:p>
            <a:fld id="{D34ADCB9-B7BA-48CD-8A26-8E25A3876B14}" type="slidenum">
              <a:rPr lang="en-US" smtClean="0"/>
              <a:t>7</a:t>
            </a:fld>
            <a:endParaRPr lang="en-US"/>
          </a:p>
        </p:txBody>
      </p:sp>
    </p:spTree>
    <p:extLst>
      <p:ext uri="{BB962C8B-B14F-4D97-AF65-F5344CB8AC3E}">
        <p14:creationId xmlns:p14="http://schemas.microsoft.com/office/powerpoint/2010/main" val="159470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2.5 hour drive from Albuquerque to Gallup </a:t>
            </a:r>
          </a:p>
          <a:p>
            <a:pPr marL="171450" indent="-171450">
              <a:buFont typeface="Arial" panose="020B0604020202020204" pitchFamily="34" charset="0"/>
              <a:buChar char="•"/>
            </a:pPr>
            <a:r>
              <a:rPr lang="en-US" dirty="0"/>
              <a:t>We had a rental car </a:t>
            </a:r>
          </a:p>
        </p:txBody>
      </p:sp>
      <p:sp>
        <p:nvSpPr>
          <p:cNvPr id="4" name="Slide Number Placeholder 3"/>
          <p:cNvSpPr>
            <a:spLocks noGrp="1"/>
          </p:cNvSpPr>
          <p:nvPr>
            <p:ph type="sldNum" sz="quarter" idx="5"/>
          </p:nvPr>
        </p:nvSpPr>
        <p:spPr/>
        <p:txBody>
          <a:bodyPr/>
          <a:lstStyle/>
          <a:p>
            <a:fld id="{D34ADCB9-B7BA-48CD-8A26-8E25A3876B14}" type="slidenum">
              <a:rPr lang="en-US" smtClean="0"/>
              <a:t>8</a:t>
            </a:fld>
            <a:endParaRPr lang="en-US"/>
          </a:p>
        </p:txBody>
      </p:sp>
    </p:spTree>
    <p:extLst>
      <p:ext uri="{BB962C8B-B14F-4D97-AF65-F5344CB8AC3E}">
        <p14:creationId xmlns:p14="http://schemas.microsoft.com/office/powerpoint/2010/main" val="271027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Luz (Albuquerque, New Mexico)</a:t>
            </a:r>
            <a:br>
              <a:rPr lang="en-US" dirty="0"/>
            </a:br>
            <a:r>
              <a:rPr lang="en-US" dirty="0"/>
              <a:t>Sedona (Arizona) </a:t>
            </a:r>
          </a:p>
        </p:txBody>
      </p:sp>
      <p:sp>
        <p:nvSpPr>
          <p:cNvPr id="4" name="Slide Number Placeholder 3"/>
          <p:cNvSpPr>
            <a:spLocks noGrp="1"/>
          </p:cNvSpPr>
          <p:nvPr>
            <p:ph type="sldNum" sz="quarter" idx="5"/>
          </p:nvPr>
        </p:nvSpPr>
        <p:spPr/>
        <p:txBody>
          <a:bodyPr/>
          <a:lstStyle/>
          <a:p>
            <a:fld id="{D34ADCB9-B7BA-48CD-8A26-8E25A3876B14}" type="slidenum">
              <a:rPr lang="en-US" smtClean="0"/>
              <a:t>10</a:t>
            </a:fld>
            <a:endParaRPr lang="en-US"/>
          </a:p>
        </p:txBody>
      </p:sp>
    </p:spTree>
    <p:extLst>
      <p:ext uri="{BB962C8B-B14F-4D97-AF65-F5344CB8AC3E}">
        <p14:creationId xmlns:p14="http://schemas.microsoft.com/office/powerpoint/2010/main" val="214280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Tiff- story of a grandma-Story Grandma is mom of one of social workers and really bad diabetes, agreed to palliative care, really ashamed of amputation, distrusted doctors, afraid to be a burden to her daughter, suffering a heart attack two weeks later and dying in hospital and daughter needed to stop the code herself. All stemmed from fear of the doctor</a:t>
            </a:r>
          </a:p>
        </p:txBody>
      </p:sp>
      <p:sp>
        <p:nvSpPr>
          <p:cNvPr id="4" name="Slide Number Placeholder 3"/>
          <p:cNvSpPr>
            <a:spLocks noGrp="1"/>
          </p:cNvSpPr>
          <p:nvPr>
            <p:ph type="sldNum" sz="quarter" idx="5"/>
          </p:nvPr>
        </p:nvSpPr>
        <p:spPr/>
        <p:txBody>
          <a:bodyPr/>
          <a:lstStyle/>
          <a:p>
            <a:fld id="{D34ADCB9-B7BA-48CD-8A26-8E25A3876B14}" type="slidenum">
              <a:rPr lang="en-US" smtClean="0"/>
              <a:t>12</a:t>
            </a:fld>
            <a:endParaRPr lang="en-US"/>
          </a:p>
        </p:txBody>
      </p:sp>
    </p:spTree>
    <p:extLst>
      <p:ext uri="{BB962C8B-B14F-4D97-AF65-F5344CB8AC3E}">
        <p14:creationId xmlns:p14="http://schemas.microsoft.com/office/powerpoint/2010/main" val="2032626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true traditional medicine, peyote (traditional medicine practiced in secrecy during forced Christian conversion)</a:t>
            </a:r>
          </a:p>
          <a:p>
            <a:r>
              <a:rPr lang="en-US" dirty="0"/>
              <a:t>Arranged to meet with Galen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t>
            </a:r>
            <a:r>
              <a:rPr lang="en-US" dirty="0" err="1"/>
              <a:t>gallup</a:t>
            </a:r>
            <a:r>
              <a:rPr lang="en-US" dirty="0"/>
              <a:t> – one of 10 Navajo traditional medicine mans left. He is one of the younger ones in his 40s-50s. Spent years as an apprentice</a:t>
            </a:r>
          </a:p>
          <a:p>
            <a:endParaRPr lang="en-US" dirty="0"/>
          </a:p>
          <a:p>
            <a:r>
              <a:rPr lang="en-US" dirty="0"/>
              <a:t>Gallup is fortunate to have their own Hogan and have a traditional medicine man that people can refer to. Neighboring community like </a:t>
            </a:r>
            <a:r>
              <a:rPr lang="en-US" dirty="0" err="1"/>
              <a:t>Chinle</a:t>
            </a:r>
            <a:r>
              <a:rPr lang="en-US" dirty="0"/>
              <a:t>, doesn’t have a traditional medicine man but rather people who are trained enough to understand the practice and. </a:t>
            </a:r>
          </a:p>
          <a:p>
            <a:endParaRPr lang="en-US" dirty="0"/>
          </a:p>
          <a:p>
            <a:r>
              <a:rPr lang="en-US" dirty="0"/>
              <a:t>Fortunate enough to spend 3 hours with him recalling the creation story of the Navajo people and how the different ceremonies are based off them. Everything is intertwined into stories. The symbolism of the Hogan</a:t>
            </a:r>
          </a:p>
        </p:txBody>
      </p:sp>
      <p:sp>
        <p:nvSpPr>
          <p:cNvPr id="4" name="Slide Number Placeholder 3"/>
          <p:cNvSpPr>
            <a:spLocks noGrp="1"/>
          </p:cNvSpPr>
          <p:nvPr>
            <p:ph type="sldNum" sz="quarter" idx="5"/>
          </p:nvPr>
        </p:nvSpPr>
        <p:spPr/>
        <p:txBody>
          <a:bodyPr/>
          <a:lstStyle/>
          <a:p>
            <a:fld id="{D34ADCB9-B7BA-48CD-8A26-8E25A3876B14}" type="slidenum">
              <a:rPr lang="en-US" smtClean="0"/>
              <a:t>13</a:t>
            </a:fld>
            <a:endParaRPr lang="en-US"/>
          </a:p>
        </p:txBody>
      </p:sp>
    </p:spTree>
    <p:extLst>
      <p:ext uri="{BB962C8B-B14F-4D97-AF65-F5344CB8AC3E}">
        <p14:creationId xmlns:p14="http://schemas.microsoft.com/office/powerpoint/2010/main" val="157973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back where you are and how much we can see</a:t>
            </a:r>
          </a:p>
          <a:p>
            <a:r>
              <a:rPr lang="en-US" dirty="0"/>
              <a:t>Didn’t have cellphone coverage 100% of the time, made sure to plan a month when we weren’t receiving interviews for residency</a:t>
            </a:r>
          </a:p>
          <a:p>
            <a:endParaRPr lang="en-US" dirty="0"/>
          </a:p>
          <a:p>
            <a:r>
              <a:rPr lang="en-US" dirty="0"/>
              <a:t>New Mexico and Arizona some of the darkest skies in the country – every night could see a </a:t>
            </a:r>
            <a:r>
              <a:rPr lang="en-US" dirty="0" err="1"/>
              <a:t>milkway</a:t>
            </a:r>
            <a:r>
              <a:rPr lang="en-US" dirty="0"/>
              <a:t> </a:t>
            </a:r>
          </a:p>
          <a:p>
            <a:r>
              <a:rPr lang="en-US" dirty="0"/>
              <a:t>We had the opportunity to learn about their way of living</a:t>
            </a:r>
          </a:p>
          <a:p>
            <a:r>
              <a:rPr lang="en-US" dirty="0"/>
              <a:t>Corn pollen – holy water, sprinkle corn pollen for every ceremony, I learned about growing corn, and collecting the pollen facing east and without breaking the stems</a:t>
            </a:r>
          </a:p>
          <a:p>
            <a:r>
              <a:rPr lang="en-US" dirty="0"/>
              <a:t>Going onto the reservation – through the </a:t>
            </a:r>
            <a:r>
              <a:rPr lang="en-US" dirty="0" err="1"/>
              <a:t>phn</a:t>
            </a:r>
            <a:r>
              <a:rPr lang="en-US" dirty="0"/>
              <a:t>, one of my trips, invited into their house, </a:t>
            </a:r>
          </a:p>
          <a:p>
            <a:pPr marL="171450" indent="-171450">
              <a:buFontTx/>
              <a:buChar char="-"/>
            </a:pPr>
            <a:r>
              <a:rPr lang="en-US" dirty="0"/>
              <a:t>I got to do the two week old well baby checkup in the comfort of their home</a:t>
            </a:r>
          </a:p>
          <a:p>
            <a:pPr marL="171450" indent="-171450">
              <a:buFontTx/>
              <a:buChar char="-"/>
            </a:pPr>
            <a:r>
              <a:rPr lang="en-US" dirty="0"/>
              <a:t>Talk to mom about lactation </a:t>
            </a:r>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34ADCB9-B7BA-48CD-8A26-8E25A3876B14}" type="slidenum">
              <a:rPr lang="en-US" smtClean="0"/>
              <a:t>14</a:t>
            </a:fld>
            <a:endParaRPr lang="en-US"/>
          </a:p>
        </p:txBody>
      </p:sp>
    </p:spTree>
    <p:extLst>
      <p:ext uri="{BB962C8B-B14F-4D97-AF65-F5344CB8AC3E}">
        <p14:creationId xmlns:p14="http://schemas.microsoft.com/office/powerpoint/2010/main" val="84853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1022640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351269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42B7AD-F6CB-41DE-865A-75A36493D21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70764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3121070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42B7AD-F6CB-41DE-865A-75A36493D21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1797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383104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283296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5732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24923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8CDDD-C252-48A1-89D5-7CD882AE6A86}"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212553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3406896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18CDDD-C252-48A1-89D5-7CD882AE6A86}"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823127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18CDDD-C252-48A1-89D5-7CD882AE6A86}"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2478557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8CDDD-C252-48A1-89D5-7CD882AE6A86}"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34791002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26690397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A18CDDD-C252-48A1-89D5-7CD882AE6A86}"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B42B7AD-F6CB-41DE-865A-75A36493D212}" type="slidenum">
              <a:rPr lang="en-US" smtClean="0"/>
              <a:t>‹#›</a:t>
            </a:fld>
            <a:endParaRPr lang="en-US"/>
          </a:p>
        </p:txBody>
      </p:sp>
    </p:spTree>
    <p:extLst>
      <p:ext uri="{BB962C8B-B14F-4D97-AF65-F5344CB8AC3E}">
        <p14:creationId xmlns:p14="http://schemas.microsoft.com/office/powerpoint/2010/main" val="632464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18CDDD-C252-48A1-89D5-7CD882AE6A86}" type="datetimeFigureOut">
              <a:rPr lang="en-US" smtClean="0"/>
              <a:t>2/3/2020</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B42B7AD-F6CB-41DE-865A-75A36493D212}" type="slidenum">
              <a:rPr lang="en-US" smtClean="0"/>
              <a:t>‹#›</a:t>
            </a:fld>
            <a:endParaRPr lang="en-US"/>
          </a:p>
        </p:txBody>
      </p:sp>
    </p:spTree>
    <p:extLst>
      <p:ext uri="{BB962C8B-B14F-4D97-AF65-F5344CB8AC3E}">
        <p14:creationId xmlns:p14="http://schemas.microsoft.com/office/powerpoint/2010/main" val="29421289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mailto:jennie.wei@ihs.gov" TargetMode="External"/><Relationship Id="rId3" Type="http://schemas.openxmlformats.org/officeDocument/2006/relationships/image" Target="../media/image32.png"/><Relationship Id="rId7" Type="http://schemas.openxmlformats.org/officeDocument/2006/relationships/hyperlink" Target="mailto:gilberto.alvarez@ihs.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mailto:Jason.lau@umassmed.edu" TargetMode="External"/><Relationship Id="rId5" Type="http://schemas.openxmlformats.org/officeDocument/2006/relationships/hyperlink" Target="mailto:gary.vaughn@ihs.gov" TargetMode="External"/><Relationship Id="rId10" Type="http://schemas.openxmlformats.org/officeDocument/2006/relationships/hyperlink" Target="https://lungbiology.ucsf.edu/news/fom/frontiers.html?key=101&amp;title=You+Will+Become+Well" TargetMode="External"/><Relationship Id="rId4" Type="http://schemas.openxmlformats.org/officeDocument/2006/relationships/hyperlink" Target="mailto:tiffany.chen@umassmed.edu" TargetMode="External"/><Relationship Id="rId9" Type="http://schemas.openxmlformats.org/officeDocument/2006/relationships/hyperlink" Target="https://hscmediasite.unm.edu/Mediasite/Catalog/Mobile/FolderPresentation/eb28295375ac4ea2b63fc7bb1791173621/36618f77-f6d6-4065-ad67-aaabd07565b5/3b0ff9bc271641e6a5cca128a8b09e541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ihs.gov/careeropps/studentopportunities/" TargetMode="External"/><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hyperlink" Target="https://www.ihs.gov/careeropps/contactrecruiter/" TargetMode="External"/><Relationship Id="rId4" Type="http://schemas.openxmlformats.org/officeDocument/2006/relationships/hyperlink" Target="https://www.ihs.gov/careeropps/studentopportunities/residencies-and-rot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 name="Rectangle 1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B3D55"/>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AA45C87-9C51-4BFD-88CA-53EAB40EECDE}"/>
              </a:ext>
            </a:extLst>
          </p:cNvPr>
          <p:cNvSpPr>
            <a:spLocks noGrp="1"/>
          </p:cNvSpPr>
          <p:nvPr>
            <p:ph type="ctrTitle"/>
          </p:nvPr>
        </p:nvSpPr>
        <p:spPr>
          <a:xfrm>
            <a:off x="540279" y="1053567"/>
            <a:ext cx="3778870" cy="3114818"/>
          </a:xfrm>
        </p:spPr>
        <p:txBody>
          <a:bodyPr>
            <a:normAutofit/>
          </a:bodyPr>
          <a:lstStyle/>
          <a:p>
            <a:pPr algn="ctr">
              <a:lnSpc>
                <a:spcPct val="90000"/>
              </a:lnSpc>
            </a:pPr>
            <a:r>
              <a:rPr lang="en-US" sz="3100" b="1" dirty="0">
                <a:solidFill>
                  <a:srgbClr val="FEFFFF"/>
                </a:solidFill>
              </a:rPr>
              <a:t>A Look into the Lives of Navajo People in the 21st Century</a:t>
            </a:r>
          </a:p>
        </p:txBody>
      </p:sp>
      <p:sp>
        <p:nvSpPr>
          <p:cNvPr id="3" name="Subtitle 2">
            <a:extLst>
              <a:ext uri="{FF2B5EF4-FFF2-40B4-BE49-F238E27FC236}">
                <a16:creationId xmlns:a16="http://schemas.microsoft.com/office/drawing/2014/main" id="{84E40231-2EF9-4E0B-AF05-BEF8D7A1D674}"/>
              </a:ext>
            </a:extLst>
          </p:cNvPr>
          <p:cNvSpPr>
            <a:spLocks noGrp="1"/>
          </p:cNvSpPr>
          <p:nvPr>
            <p:ph type="subTitle" idx="1"/>
          </p:nvPr>
        </p:nvSpPr>
        <p:spPr>
          <a:xfrm>
            <a:off x="540279" y="5189399"/>
            <a:ext cx="3778870" cy="1362229"/>
          </a:xfrm>
        </p:spPr>
        <p:txBody>
          <a:bodyPr anchor="t">
            <a:normAutofit/>
          </a:bodyPr>
          <a:lstStyle/>
          <a:p>
            <a:pPr algn="ctr">
              <a:lnSpc>
                <a:spcPct val="90000"/>
              </a:lnSpc>
            </a:pPr>
            <a:r>
              <a:rPr lang="en-US" sz="2000" dirty="0">
                <a:solidFill>
                  <a:srgbClr val="FEFFFF"/>
                </a:solidFill>
              </a:rPr>
              <a:t>Tiffany Chen, MS4</a:t>
            </a:r>
          </a:p>
          <a:p>
            <a:pPr algn="ctr">
              <a:lnSpc>
                <a:spcPct val="90000"/>
              </a:lnSpc>
            </a:pPr>
            <a:r>
              <a:rPr lang="en-US" sz="2000" dirty="0">
                <a:solidFill>
                  <a:srgbClr val="FEFFFF"/>
                </a:solidFill>
              </a:rPr>
              <a:t>Jason Lau, MS4</a:t>
            </a:r>
          </a:p>
          <a:p>
            <a:pPr algn="ctr">
              <a:lnSpc>
                <a:spcPct val="90000"/>
              </a:lnSpc>
            </a:pPr>
            <a:r>
              <a:rPr lang="en-US" sz="2000" dirty="0">
                <a:solidFill>
                  <a:srgbClr val="FEFFFF"/>
                </a:solidFill>
              </a:rPr>
              <a:t>January 7, 2019</a:t>
            </a:r>
          </a:p>
        </p:txBody>
      </p:sp>
      <p:pic>
        <p:nvPicPr>
          <p:cNvPr id="4" name="Picture 3">
            <a:extLst>
              <a:ext uri="{FF2B5EF4-FFF2-40B4-BE49-F238E27FC236}">
                <a16:creationId xmlns:a16="http://schemas.microsoft.com/office/drawing/2014/main" id="{27BA71D1-ACD0-4C20-817D-88C73DC23758}"/>
              </a:ext>
            </a:extLst>
          </p:cNvPr>
          <p:cNvPicPr>
            <a:picLocks noChangeAspect="1"/>
          </p:cNvPicPr>
          <p:nvPr/>
        </p:nvPicPr>
        <p:blipFill rotWithShape="1">
          <a:blip r:embed="rId2"/>
          <a:srcRect l="7192" r="23430" b="-1"/>
          <a:stretch/>
        </p:blipFill>
        <p:spPr>
          <a:xfrm>
            <a:off x="4639732" y="10"/>
            <a:ext cx="7552267" cy="6857990"/>
          </a:xfrm>
          <a:prstGeom prst="rect">
            <a:avLst/>
          </a:prstGeom>
        </p:spPr>
      </p:pic>
    </p:spTree>
    <p:extLst>
      <p:ext uri="{BB962C8B-B14F-4D97-AF65-F5344CB8AC3E}">
        <p14:creationId xmlns:p14="http://schemas.microsoft.com/office/powerpoint/2010/main" val="966169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898079-081F-4617-AC6B-429026673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92D83-83DF-471A-B1FC-1E3144CB47A7}"/>
              </a:ext>
            </a:extLst>
          </p:cNvPr>
          <p:cNvSpPr>
            <a:spLocks noGrp="1"/>
          </p:cNvSpPr>
          <p:nvPr>
            <p:ph type="title"/>
          </p:nvPr>
        </p:nvSpPr>
        <p:spPr>
          <a:xfrm>
            <a:off x="646402" y="100804"/>
            <a:ext cx="5122652" cy="1259894"/>
          </a:xfrm>
        </p:spPr>
        <p:txBody>
          <a:bodyPr>
            <a:normAutofit/>
          </a:bodyPr>
          <a:lstStyle/>
          <a:p>
            <a:r>
              <a:rPr lang="en-US" dirty="0"/>
              <a:t>Stories and Lessons</a:t>
            </a:r>
          </a:p>
        </p:txBody>
      </p:sp>
      <p:sp>
        <p:nvSpPr>
          <p:cNvPr id="12" name="Rectangle 11">
            <a:extLst>
              <a:ext uri="{FF2B5EF4-FFF2-40B4-BE49-F238E27FC236}">
                <a16:creationId xmlns:a16="http://schemas.microsoft.com/office/drawing/2014/main" id="{BB829EC8-5B3D-469E-942E-5E6E569E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id="{53BB9E43-1988-43B3-93C2-6643BE0F3DAB}"/>
              </a:ext>
            </a:extLst>
          </p:cNvPr>
          <p:cNvPicPr>
            <a:picLocks noGrp="1" noChangeAspect="1"/>
          </p:cNvPicPr>
          <p:nvPr>
            <p:ph idx="1"/>
          </p:nvPr>
        </p:nvPicPr>
        <p:blipFill>
          <a:blip r:embed="rId3"/>
          <a:stretch>
            <a:fillRect/>
          </a:stretch>
        </p:blipFill>
        <p:spPr>
          <a:xfrm>
            <a:off x="296780" y="2673917"/>
            <a:ext cx="5013619" cy="3759200"/>
          </a:xfrm>
          <a:prstGeom prst="rect">
            <a:avLst/>
          </a:prstGeom>
        </p:spPr>
      </p:pic>
      <p:pic>
        <p:nvPicPr>
          <p:cNvPr id="4" name="Picture 3">
            <a:extLst>
              <a:ext uri="{FF2B5EF4-FFF2-40B4-BE49-F238E27FC236}">
                <a16:creationId xmlns:a16="http://schemas.microsoft.com/office/drawing/2014/main" id="{16748858-B97D-4850-9593-4289EA789A94}"/>
              </a:ext>
            </a:extLst>
          </p:cNvPr>
          <p:cNvPicPr>
            <a:picLocks noChangeAspect="1"/>
          </p:cNvPicPr>
          <p:nvPr/>
        </p:nvPicPr>
        <p:blipFill>
          <a:blip r:embed="rId4"/>
          <a:stretch>
            <a:fillRect/>
          </a:stretch>
        </p:blipFill>
        <p:spPr>
          <a:xfrm>
            <a:off x="5424299" y="661639"/>
            <a:ext cx="6652783" cy="3891878"/>
          </a:xfrm>
          <a:prstGeom prst="rect">
            <a:avLst/>
          </a:prstGeom>
        </p:spPr>
      </p:pic>
      <p:sp>
        <p:nvSpPr>
          <p:cNvPr id="14" name="Freeform 12">
            <a:extLst>
              <a:ext uri="{FF2B5EF4-FFF2-40B4-BE49-F238E27FC236}">
                <a16:creationId xmlns:a16="http://schemas.microsoft.com/office/drawing/2014/main" id="{55D72A3F-A083-4502-838A-2C32C9800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A50166-54EA-4C88-BCC6-BE22205C151A}"/>
              </a:ext>
            </a:extLst>
          </p:cNvPr>
          <p:cNvSpPr txBox="1"/>
          <p:nvPr/>
        </p:nvSpPr>
        <p:spPr>
          <a:xfrm>
            <a:off x="6096000" y="4816549"/>
            <a:ext cx="4781107" cy="369332"/>
          </a:xfrm>
          <a:prstGeom prst="rect">
            <a:avLst/>
          </a:prstGeom>
          <a:noFill/>
        </p:spPr>
        <p:txBody>
          <a:bodyPr wrap="square" rtlCol="0">
            <a:spAutoFit/>
          </a:bodyPr>
          <a:lstStyle/>
          <a:p>
            <a:r>
              <a:rPr lang="en-US" dirty="0"/>
              <a:t>La Luz Trail (Albuquerque, New Mexico) </a:t>
            </a:r>
          </a:p>
        </p:txBody>
      </p:sp>
      <p:sp>
        <p:nvSpPr>
          <p:cNvPr id="9" name="TextBox 8">
            <a:extLst>
              <a:ext uri="{FF2B5EF4-FFF2-40B4-BE49-F238E27FC236}">
                <a16:creationId xmlns:a16="http://schemas.microsoft.com/office/drawing/2014/main" id="{FD06795C-0918-4594-A4B1-1A776CA71639}"/>
              </a:ext>
            </a:extLst>
          </p:cNvPr>
          <p:cNvSpPr txBox="1"/>
          <p:nvPr/>
        </p:nvSpPr>
        <p:spPr>
          <a:xfrm>
            <a:off x="414670" y="2179674"/>
            <a:ext cx="4710223" cy="369332"/>
          </a:xfrm>
          <a:prstGeom prst="rect">
            <a:avLst/>
          </a:prstGeom>
          <a:noFill/>
        </p:spPr>
        <p:txBody>
          <a:bodyPr wrap="square" rtlCol="0">
            <a:spAutoFit/>
          </a:bodyPr>
          <a:lstStyle/>
          <a:p>
            <a:r>
              <a:rPr lang="en-US" dirty="0"/>
              <a:t>Cathedral Rock (Sedona, Arizona) </a:t>
            </a:r>
          </a:p>
        </p:txBody>
      </p:sp>
    </p:spTree>
    <p:extLst>
      <p:ext uri="{BB962C8B-B14F-4D97-AF65-F5344CB8AC3E}">
        <p14:creationId xmlns:p14="http://schemas.microsoft.com/office/powerpoint/2010/main" val="222976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3237B-D536-4B4C-8928-3510CB0F89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a:xfrm>
            <a:off x="649224" y="645106"/>
            <a:ext cx="3650279" cy="1259894"/>
          </a:xfrm>
        </p:spPr>
        <p:txBody>
          <a:bodyPr>
            <a:normAutofit/>
          </a:bodyPr>
          <a:lstStyle/>
          <a:p>
            <a:pPr>
              <a:lnSpc>
                <a:spcPct val="90000"/>
              </a:lnSpc>
            </a:pPr>
            <a:r>
              <a:rPr lang="en-US" sz="2800"/>
              <a:t>Pervasive diseases: but people are not textbook</a:t>
            </a:r>
          </a:p>
        </p:txBody>
      </p:sp>
      <p:sp>
        <p:nvSpPr>
          <p:cNvPr id="12" name="Rectangle 11">
            <a:extLst>
              <a:ext uri="{FF2B5EF4-FFF2-40B4-BE49-F238E27FC236}">
                <a16:creationId xmlns:a16="http://schemas.microsoft.com/office/drawing/2014/main" id="{488B1383-B33A-45D9-AF5F-DD1522135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a:xfrm>
            <a:off x="649225" y="2133600"/>
            <a:ext cx="3650278" cy="3759253"/>
          </a:xfrm>
        </p:spPr>
        <p:txBody>
          <a:bodyPr>
            <a:normAutofit/>
          </a:bodyPr>
          <a:lstStyle/>
          <a:p>
            <a:r>
              <a:rPr lang="en-US" dirty="0"/>
              <a:t>Childhood obesity</a:t>
            </a:r>
          </a:p>
          <a:p>
            <a:r>
              <a:rPr lang="en-US" dirty="0"/>
              <a:t>Diabetes </a:t>
            </a:r>
          </a:p>
          <a:p>
            <a:r>
              <a:rPr lang="en-US" dirty="0"/>
              <a:t>Alcohol abuse and cirrhosis</a:t>
            </a:r>
          </a:p>
          <a:p>
            <a:pPr lvl="1"/>
            <a:r>
              <a:rPr lang="en-US" dirty="0"/>
              <a:t>“Navajo people- for some, alcohol is sacred like water. It is a meaningful relationship to them.” ~social worker </a:t>
            </a:r>
          </a:p>
          <a:p>
            <a:r>
              <a:rPr lang="en-US" dirty="0"/>
              <a:t>Depression </a:t>
            </a:r>
          </a:p>
          <a:p>
            <a:r>
              <a:rPr lang="en-US" dirty="0"/>
              <a:t> Suicides</a:t>
            </a:r>
          </a:p>
        </p:txBody>
      </p:sp>
      <p:pic>
        <p:nvPicPr>
          <p:cNvPr id="5" name="Content Placeholder 5">
            <a:extLst>
              <a:ext uri="{FF2B5EF4-FFF2-40B4-BE49-F238E27FC236}">
                <a16:creationId xmlns:a16="http://schemas.microsoft.com/office/drawing/2014/main" id="{CFE17D28-0915-498B-912C-99053A3026A3}"/>
              </a:ext>
            </a:extLst>
          </p:cNvPr>
          <p:cNvPicPr>
            <a:picLocks noChangeAspect="1"/>
          </p:cNvPicPr>
          <p:nvPr/>
        </p:nvPicPr>
        <p:blipFill>
          <a:blip r:embed="rId2"/>
          <a:stretch>
            <a:fillRect/>
          </a:stretch>
        </p:blipFill>
        <p:spPr>
          <a:xfrm>
            <a:off x="8564222" y="1084314"/>
            <a:ext cx="3394925" cy="4526566"/>
          </a:xfrm>
          <a:prstGeom prst="rect">
            <a:avLst/>
          </a:prstGeom>
        </p:spPr>
      </p:pic>
      <p:pic>
        <p:nvPicPr>
          <p:cNvPr id="4" name="Content Placeholder 4">
            <a:extLst>
              <a:ext uri="{FF2B5EF4-FFF2-40B4-BE49-F238E27FC236}">
                <a16:creationId xmlns:a16="http://schemas.microsoft.com/office/drawing/2014/main" id="{ADFC4F97-6E21-473D-B8BD-8D01E1D28FD2}"/>
              </a:ext>
            </a:extLst>
          </p:cNvPr>
          <p:cNvPicPr>
            <a:picLocks noChangeAspect="1"/>
          </p:cNvPicPr>
          <p:nvPr/>
        </p:nvPicPr>
        <p:blipFill>
          <a:blip r:embed="rId3"/>
          <a:stretch>
            <a:fillRect/>
          </a:stretch>
        </p:blipFill>
        <p:spPr>
          <a:xfrm>
            <a:off x="4850825" y="1084312"/>
            <a:ext cx="3394926" cy="4526568"/>
          </a:xfrm>
          <a:prstGeom prst="rect">
            <a:avLst/>
          </a:prstGeom>
        </p:spPr>
      </p:pic>
      <p:sp>
        <p:nvSpPr>
          <p:cNvPr id="14" name="Freeform 11">
            <a:extLst>
              <a:ext uri="{FF2B5EF4-FFF2-40B4-BE49-F238E27FC236}">
                <a16:creationId xmlns:a16="http://schemas.microsoft.com/office/drawing/2014/main" id="{ADD2565E-493E-4545-99C0-2F033FAF9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99C12-AC4B-4CEC-97A2-2A987A0797BC}"/>
              </a:ext>
            </a:extLst>
          </p:cNvPr>
          <p:cNvSpPr/>
          <p:nvPr/>
        </p:nvSpPr>
        <p:spPr>
          <a:xfrm>
            <a:off x="4844499" y="5668030"/>
            <a:ext cx="6096000" cy="646331"/>
          </a:xfrm>
          <a:prstGeom prst="rect">
            <a:avLst/>
          </a:prstGeom>
        </p:spPr>
        <p:txBody>
          <a:bodyPr>
            <a:spAutoFit/>
          </a:bodyPr>
          <a:lstStyle/>
          <a:p>
            <a:r>
              <a:rPr lang="en-US" dirty="0"/>
              <a:t>89yo F uncontrolled DM2, Navajo speaking, CKD, chronic foot ulcer</a:t>
            </a:r>
          </a:p>
        </p:txBody>
      </p:sp>
    </p:spTree>
    <p:extLst>
      <p:ext uri="{BB962C8B-B14F-4D97-AF65-F5344CB8AC3E}">
        <p14:creationId xmlns:p14="http://schemas.microsoft.com/office/powerpoint/2010/main" val="20949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8" name="Group 47">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9"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0"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1"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2"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3"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4"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5"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6"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7"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8"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9"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0"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2" name="Group 61">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63"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4"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5"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6"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7"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8"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9"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0"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1"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2"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3"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4"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a:xfrm>
            <a:off x="6483096" y="624110"/>
            <a:ext cx="5021516" cy="1280890"/>
          </a:xfrm>
        </p:spPr>
        <p:txBody>
          <a:bodyPr>
            <a:normAutofit/>
          </a:bodyPr>
          <a:lstStyle/>
          <a:p>
            <a:r>
              <a:rPr lang="en-US" dirty="0"/>
              <a:t>Perception towards Western Medicine</a:t>
            </a:r>
          </a:p>
        </p:txBody>
      </p:sp>
      <p:sp>
        <p:nvSpPr>
          <p:cNvPr id="76" name="Rectangle 75">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97A8125E-2A33-4832-81E6-C662C3B3A6F2}"/>
              </a:ext>
            </a:extLst>
          </p:cNvPr>
          <p:cNvPicPr>
            <a:picLocks noChangeAspect="1"/>
          </p:cNvPicPr>
          <p:nvPr/>
        </p:nvPicPr>
        <p:blipFill rotWithShape="1">
          <a:blip r:embed="rId3"/>
          <a:srcRect l="8793" r="392"/>
          <a:stretch/>
        </p:blipFill>
        <p:spPr>
          <a:xfrm>
            <a:off x="-1555" y="1731"/>
            <a:ext cx="4671091" cy="6858000"/>
          </a:xfrm>
          <a:prstGeom prst="rect">
            <a:avLst/>
          </a:prstGeom>
        </p:spPr>
      </p:pic>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a:xfrm>
            <a:off x="6438191" y="2133600"/>
            <a:ext cx="5066419" cy="3777622"/>
          </a:xfrm>
        </p:spPr>
        <p:txBody>
          <a:bodyPr>
            <a:normAutofit/>
          </a:bodyPr>
          <a:lstStyle/>
          <a:p>
            <a:r>
              <a:rPr lang="en-US" dirty="0"/>
              <a:t>Distrust of doctors: story of a grandma </a:t>
            </a:r>
          </a:p>
          <a:p>
            <a:r>
              <a:rPr lang="en-US" dirty="0"/>
              <a:t>Language shapes reality</a:t>
            </a:r>
          </a:p>
          <a:p>
            <a:r>
              <a:rPr lang="en-US" dirty="0"/>
              <a:t>Providers don’t reflect the patient population, cultural humility means learning and reflecting everyday </a:t>
            </a:r>
          </a:p>
          <a:p>
            <a:r>
              <a:rPr lang="en-US" dirty="0"/>
              <a:t>Death and dying: dying at home is still not favored </a:t>
            </a:r>
          </a:p>
          <a:p>
            <a:endParaRPr lang="en-US" dirty="0"/>
          </a:p>
        </p:txBody>
      </p:sp>
    </p:spTree>
    <p:extLst>
      <p:ext uri="{BB962C8B-B14F-4D97-AF65-F5344CB8AC3E}">
        <p14:creationId xmlns:p14="http://schemas.microsoft.com/office/powerpoint/2010/main" val="15457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p:txBody>
          <a:bodyPr/>
          <a:lstStyle/>
          <a:p>
            <a:r>
              <a:rPr lang="en-US" dirty="0"/>
              <a:t>Traditional Medicine</a:t>
            </a:r>
          </a:p>
        </p:txBody>
      </p:sp>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p:txBody>
          <a:bodyPr/>
          <a:lstStyle/>
          <a:p>
            <a:r>
              <a:rPr lang="en-US" dirty="0"/>
              <a:t>True traditional Medicine vs Peyote</a:t>
            </a:r>
          </a:p>
          <a:p>
            <a:endParaRPr lang="en-US" dirty="0"/>
          </a:p>
          <a:p>
            <a:r>
              <a:rPr lang="en-US" dirty="0"/>
              <a:t>Galen Ben</a:t>
            </a:r>
          </a:p>
          <a:p>
            <a:pPr lvl="1"/>
            <a:r>
              <a:rPr lang="en-US" dirty="0"/>
              <a:t>One of ten Navajo Traditional Medicine Mans left</a:t>
            </a:r>
          </a:p>
          <a:p>
            <a:pPr lvl="1"/>
            <a:r>
              <a:rPr lang="en-US" dirty="0"/>
              <a:t>He is one of the younger ones, in his 40s-50s, spent years as an apprentice</a:t>
            </a:r>
          </a:p>
          <a:p>
            <a:endParaRPr lang="en-US" dirty="0"/>
          </a:p>
          <a:p>
            <a:r>
              <a:rPr lang="en-US" dirty="0"/>
              <a:t>Traditional Medicine Dying out</a:t>
            </a:r>
          </a:p>
          <a:p>
            <a:r>
              <a:rPr lang="en-US" dirty="0"/>
              <a:t>Generational changes</a:t>
            </a:r>
          </a:p>
          <a:p>
            <a:endParaRPr lang="en-US" dirty="0"/>
          </a:p>
        </p:txBody>
      </p:sp>
    </p:spTree>
    <p:extLst>
      <p:ext uri="{BB962C8B-B14F-4D97-AF65-F5344CB8AC3E}">
        <p14:creationId xmlns:p14="http://schemas.microsoft.com/office/powerpoint/2010/main" val="20308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p:txBody>
          <a:bodyPr/>
          <a:lstStyle/>
          <a:p>
            <a:r>
              <a:rPr lang="en-US" dirty="0"/>
              <a:t>Relationship With Nature</a:t>
            </a:r>
          </a:p>
        </p:txBody>
      </p:sp>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a:xfrm>
            <a:off x="1131473" y="1601428"/>
            <a:ext cx="3506789" cy="3777622"/>
          </a:xfrm>
        </p:spPr>
        <p:txBody>
          <a:bodyPr/>
          <a:lstStyle/>
          <a:p>
            <a:r>
              <a:rPr lang="en-US" dirty="0"/>
              <a:t>Arizona and New Mexico have some of the darkest skies in the country </a:t>
            </a:r>
          </a:p>
          <a:p>
            <a:r>
              <a:rPr lang="en-US" dirty="0"/>
              <a:t>Milky way every night</a:t>
            </a:r>
          </a:p>
          <a:p>
            <a:r>
              <a:rPr lang="en-US" dirty="0"/>
              <a:t>Dark sky festivals for astronomers and astrophotography enthusiasts</a:t>
            </a:r>
          </a:p>
        </p:txBody>
      </p:sp>
      <p:pic>
        <p:nvPicPr>
          <p:cNvPr id="7" name="Picture 6">
            <a:extLst>
              <a:ext uri="{FF2B5EF4-FFF2-40B4-BE49-F238E27FC236}">
                <a16:creationId xmlns:a16="http://schemas.microsoft.com/office/drawing/2014/main" id="{D4CEC471-29B7-4F6A-B744-B4067DA32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62" y="1601428"/>
            <a:ext cx="7263688" cy="4841965"/>
          </a:xfrm>
          <a:prstGeom prst="rect">
            <a:avLst/>
          </a:prstGeom>
        </p:spPr>
      </p:pic>
    </p:spTree>
    <p:extLst>
      <p:ext uri="{BB962C8B-B14F-4D97-AF65-F5344CB8AC3E}">
        <p14:creationId xmlns:p14="http://schemas.microsoft.com/office/powerpoint/2010/main" val="9021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2A37BC-6150-4837-B2AD-9501167407B7}"/>
              </a:ext>
            </a:extLst>
          </p:cNvPr>
          <p:cNvPicPr>
            <a:picLocks noChangeAspect="1"/>
          </p:cNvPicPr>
          <p:nvPr/>
        </p:nvPicPr>
        <p:blipFill>
          <a:blip r:embed="rId3"/>
          <a:stretch>
            <a:fillRect/>
          </a:stretch>
        </p:blipFill>
        <p:spPr>
          <a:xfrm>
            <a:off x="615633" y="3840480"/>
            <a:ext cx="4271576" cy="2741308"/>
          </a:xfrm>
          <a:prstGeom prst="rect">
            <a:avLst/>
          </a:prstGeom>
        </p:spPr>
      </p:pic>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p:txBody>
          <a:bodyPr/>
          <a:lstStyle/>
          <a:p>
            <a:r>
              <a:rPr lang="en-US" dirty="0"/>
              <a:t>Relationship With Nature</a:t>
            </a:r>
          </a:p>
        </p:txBody>
      </p:sp>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a:xfrm>
            <a:off x="6237667" y="1695902"/>
            <a:ext cx="5623029" cy="4983193"/>
          </a:xfrm>
        </p:spPr>
        <p:txBody>
          <a:bodyPr>
            <a:normAutofit/>
          </a:bodyPr>
          <a:lstStyle/>
          <a:p>
            <a:r>
              <a:rPr lang="en-US" dirty="0"/>
              <a:t>Corn Pollen </a:t>
            </a:r>
          </a:p>
          <a:p>
            <a:pPr lvl="1"/>
            <a:r>
              <a:rPr lang="en-US" dirty="0"/>
              <a:t>“holy water” of Navajo ceremonies</a:t>
            </a:r>
          </a:p>
          <a:p>
            <a:pPr lvl="1"/>
            <a:r>
              <a:rPr lang="en-US" dirty="0"/>
              <a:t>Used in all ceremonies </a:t>
            </a:r>
          </a:p>
          <a:p>
            <a:pPr lvl="1"/>
            <a:r>
              <a:rPr lang="en-US" dirty="0"/>
              <a:t>Growing and collecting to learn their culture</a:t>
            </a:r>
          </a:p>
          <a:p>
            <a:pPr marL="457200" lvl="1" indent="0">
              <a:buNone/>
            </a:pPr>
            <a:endParaRPr lang="en-US" dirty="0"/>
          </a:p>
          <a:p>
            <a:r>
              <a:rPr lang="en-US" dirty="0"/>
              <a:t>Public Health Nurse (PHN) trips onto the reservation</a:t>
            </a:r>
          </a:p>
          <a:p>
            <a:pPr lvl="1"/>
            <a:r>
              <a:rPr lang="en-US" dirty="0"/>
              <a:t>Bridge between clinic providers and social workers</a:t>
            </a:r>
          </a:p>
          <a:p>
            <a:pPr lvl="1"/>
            <a:r>
              <a:rPr lang="en-US" dirty="0"/>
              <a:t>Many people travel two hours to get to clinic</a:t>
            </a:r>
          </a:p>
          <a:p>
            <a:pPr lvl="1"/>
            <a:r>
              <a:rPr lang="en-US" dirty="0"/>
              <a:t>Have to decide between gas money for groceries or health</a:t>
            </a:r>
          </a:p>
          <a:p>
            <a:pPr lvl="1"/>
            <a:r>
              <a:rPr lang="en-US" dirty="0"/>
              <a:t>“No one doesn’t want running water or electricity”</a:t>
            </a:r>
          </a:p>
        </p:txBody>
      </p:sp>
      <p:pic>
        <p:nvPicPr>
          <p:cNvPr id="5" name="Picture 4">
            <a:extLst>
              <a:ext uri="{FF2B5EF4-FFF2-40B4-BE49-F238E27FC236}">
                <a16:creationId xmlns:a16="http://schemas.microsoft.com/office/drawing/2014/main" id="{19875FBE-44ED-47A5-8704-8749AE41B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35797" y="2265414"/>
            <a:ext cx="3558997" cy="2001936"/>
          </a:xfrm>
          <a:prstGeom prst="rect">
            <a:avLst/>
          </a:prstGeom>
        </p:spPr>
      </p:pic>
    </p:spTree>
    <p:extLst>
      <p:ext uri="{BB962C8B-B14F-4D97-AF65-F5344CB8AC3E}">
        <p14:creationId xmlns:p14="http://schemas.microsoft.com/office/powerpoint/2010/main" val="230922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7AF9E2D-8F98-4755-895E-D65689F2A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a:extLst>
              <a:ext uri="{FF2B5EF4-FFF2-40B4-BE49-F238E27FC236}">
                <a16:creationId xmlns:a16="http://schemas.microsoft.com/office/drawing/2014/main" id="{94D3C8C4-8367-4524-B9C5-2B3ACA682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7" name="Freeform 11">
              <a:extLst>
                <a:ext uri="{FF2B5EF4-FFF2-40B4-BE49-F238E27FC236}">
                  <a16:creationId xmlns:a16="http://schemas.microsoft.com/office/drawing/2014/main" id="{38BDB546-CAFB-429D-8D82-4F3AA2891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 name="Freeform 12">
              <a:extLst>
                <a:ext uri="{FF2B5EF4-FFF2-40B4-BE49-F238E27FC236}">
                  <a16:creationId xmlns:a16="http://schemas.microsoft.com/office/drawing/2014/main" id="{8F202AFF-3597-4A70-9149-0AA2AACBB9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 name="Freeform 13">
              <a:extLst>
                <a:ext uri="{FF2B5EF4-FFF2-40B4-BE49-F238E27FC236}">
                  <a16:creationId xmlns:a16="http://schemas.microsoft.com/office/drawing/2014/main" id="{5B91C985-1FBD-4FEE-8FB4-FBD47CF0A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 name="Freeform 14">
              <a:extLst>
                <a:ext uri="{FF2B5EF4-FFF2-40B4-BE49-F238E27FC236}">
                  <a16:creationId xmlns:a16="http://schemas.microsoft.com/office/drawing/2014/main" id="{E045B090-8B4D-4553-997E-D7A7A2B9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 name="Freeform 15">
              <a:extLst>
                <a:ext uri="{FF2B5EF4-FFF2-40B4-BE49-F238E27FC236}">
                  <a16:creationId xmlns:a16="http://schemas.microsoft.com/office/drawing/2014/main" id="{79661459-591F-41BD-85A7-882DF2E548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a:extLst>
                <a:ext uri="{FF2B5EF4-FFF2-40B4-BE49-F238E27FC236}">
                  <a16:creationId xmlns:a16="http://schemas.microsoft.com/office/drawing/2014/main" id="{172E6458-D7F5-4E0B-8098-F3A9B7446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a:extLst>
                <a:ext uri="{FF2B5EF4-FFF2-40B4-BE49-F238E27FC236}">
                  <a16:creationId xmlns:a16="http://schemas.microsoft.com/office/drawing/2014/main" id="{5D1FE182-350A-4951-99FA-123B15A19E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5" name="Freeform 18">
              <a:extLst>
                <a:ext uri="{FF2B5EF4-FFF2-40B4-BE49-F238E27FC236}">
                  <a16:creationId xmlns:a16="http://schemas.microsoft.com/office/drawing/2014/main" id="{CBFDC3F8-18F5-41F0-9926-097682CEE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5" name="Freeform 19">
              <a:extLst>
                <a:ext uri="{FF2B5EF4-FFF2-40B4-BE49-F238E27FC236}">
                  <a16:creationId xmlns:a16="http://schemas.microsoft.com/office/drawing/2014/main" id="{F4B5A695-E6ED-4C81-A965-0461489F8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 name="Freeform 20">
              <a:extLst>
                <a:ext uri="{FF2B5EF4-FFF2-40B4-BE49-F238E27FC236}">
                  <a16:creationId xmlns:a16="http://schemas.microsoft.com/office/drawing/2014/main" id="{CF31B175-CBC2-449D-8998-0BA7711EA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7" name="Freeform 21">
              <a:extLst>
                <a:ext uri="{FF2B5EF4-FFF2-40B4-BE49-F238E27FC236}">
                  <a16:creationId xmlns:a16="http://schemas.microsoft.com/office/drawing/2014/main" id="{47A691C8-6328-4014-BB1A-CB4824DEB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 name="Freeform 22">
              <a:extLst>
                <a:ext uri="{FF2B5EF4-FFF2-40B4-BE49-F238E27FC236}">
                  <a16:creationId xmlns:a16="http://schemas.microsoft.com/office/drawing/2014/main" id="{94EADC73-ECA3-447E-8D07-AE215A3C4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 name="Group 29">
            <a:extLst>
              <a:ext uri="{FF2B5EF4-FFF2-40B4-BE49-F238E27FC236}">
                <a16:creationId xmlns:a16="http://schemas.microsoft.com/office/drawing/2014/main" id="{CDA2558E-94AE-4C16-8CD0-DCF447C98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31" name="Freeform 27">
              <a:extLst>
                <a:ext uri="{FF2B5EF4-FFF2-40B4-BE49-F238E27FC236}">
                  <a16:creationId xmlns:a16="http://schemas.microsoft.com/office/drawing/2014/main" id="{6928DF6B-A616-4A71-B951-9D8EAA775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2" name="Freeform 28">
              <a:extLst>
                <a:ext uri="{FF2B5EF4-FFF2-40B4-BE49-F238E27FC236}">
                  <a16:creationId xmlns:a16="http://schemas.microsoft.com/office/drawing/2014/main" id="{CD6B4E15-CED4-45FA-874A-EA347C912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3" name="Freeform 29">
              <a:extLst>
                <a:ext uri="{FF2B5EF4-FFF2-40B4-BE49-F238E27FC236}">
                  <a16:creationId xmlns:a16="http://schemas.microsoft.com/office/drawing/2014/main" id="{A4EE38F8-BF90-4D7F-8691-89ED516D7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4" name="Freeform 30">
              <a:extLst>
                <a:ext uri="{FF2B5EF4-FFF2-40B4-BE49-F238E27FC236}">
                  <a16:creationId xmlns:a16="http://schemas.microsoft.com/office/drawing/2014/main" id="{2889210F-D6E4-4311-8BF3-DAD3FF49A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5" name="Freeform 31">
              <a:extLst>
                <a:ext uri="{FF2B5EF4-FFF2-40B4-BE49-F238E27FC236}">
                  <a16:creationId xmlns:a16="http://schemas.microsoft.com/office/drawing/2014/main" id="{44641BAA-087D-4656-8D6F-EA70FB67F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 name="Freeform 32">
              <a:extLst>
                <a:ext uri="{FF2B5EF4-FFF2-40B4-BE49-F238E27FC236}">
                  <a16:creationId xmlns:a16="http://schemas.microsoft.com/office/drawing/2014/main" id="{DCEB55E2-FCCA-48F5-917E-8B3F26EC8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7" name="Freeform 33">
              <a:extLst>
                <a:ext uri="{FF2B5EF4-FFF2-40B4-BE49-F238E27FC236}">
                  <a16:creationId xmlns:a16="http://schemas.microsoft.com/office/drawing/2014/main" id="{45869B9E-3378-49CB-8EE1-FECA7D780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8" name="Freeform 34">
              <a:extLst>
                <a:ext uri="{FF2B5EF4-FFF2-40B4-BE49-F238E27FC236}">
                  <a16:creationId xmlns:a16="http://schemas.microsoft.com/office/drawing/2014/main" id="{3497B8C7-AB4A-40B7-A86E-112D90CC6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 name="Freeform 35">
              <a:extLst>
                <a:ext uri="{FF2B5EF4-FFF2-40B4-BE49-F238E27FC236}">
                  <a16:creationId xmlns:a16="http://schemas.microsoft.com/office/drawing/2014/main" id="{D5A7E348-C28C-4626-9026-59B6B9F7A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0" name="Freeform 36">
              <a:extLst>
                <a:ext uri="{FF2B5EF4-FFF2-40B4-BE49-F238E27FC236}">
                  <a16:creationId xmlns:a16="http://schemas.microsoft.com/office/drawing/2014/main" id="{A4FF1CA0-E6B1-4861-A2CD-144E06299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1" name="Freeform 37">
              <a:extLst>
                <a:ext uri="{FF2B5EF4-FFF2-40B4-BE49-F238E27FC236}">
                  <a16:creationId xmlns:a16="http://schemas.microsoft.com/office/drawing/2014/main" id="{774FF261-7109-4B0E-B24B-622F4209C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2" name="Freeform 38">
              <a:extLst>
                <a:ext uri="{FF2B5EF4-FFF2-40B4-BE49-F238E27FC236}">
                  <a16:creationId xmlns:a16="http://schemas.microsoft.com/office/drawing/2014/main" id="{3ECECA25-954F-4011-ADFF-BBFC4A00D3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a:xfrm>
            <a:off x="6483096" y="624110"/>
            <a:ext cx="5021516" cy="1280890"/>
          </a:xfrm>
        </p:spPr>
        <p:txBody>
          <a:bodyPr>
            <a:normAutofit/>
          </a:bodyPr>
          <a:lstStyle/>
          <a:p>
            <a:r>
              <a:rPr lang="en-US"/>
              <a:t>Resilience </a:t>
            </a:r>
            <a:endParaRPr lang="en-US" dirty="0"/>
          </a:p>
        </p:txBody>
      </p:sp>
      <p:pic>
        <p:nvPicPr>
          <p:cNvPr id="4" name="Picture 3">
            <a:extLst>
              <a:ext uri="{FF2B5EF4-FFF2-40B4-BE49-F238E27FC236}">
                <a16:creationId xmlns:a16="http://schemas.microsoft.com/office/drawing/2014/main" id="{B9F1CC45-941C-4810-AAE8-78233F70AD01}"/>
              </a:ext>
            </a:extLst>
          </p:cNvPr>
          <p:cNvPicPr>
            <a:picLocks noChangeAspect="1"/>
          </p:cNvPicPr>
          <p:nvPr/>
        </p:nvPicPr>
        <p:blipFill rotWithShape="1">
          <a:blip r:embed="rId3"/>
          <a:srcRect l="22328" r="22330"/>
          <a:stretch/>
        </p:blipFill>
        <p:spPr>
          <a:xfrm rot="5400000">
            <a:off x="606342" y="-608992"/>
            <a:ext cx="3429000" cy="4646985"/>
          </a:xfrm>
          <a:prstGeom prst="rect">
            <a:avLst/>
          </a:prstGeom>
        </p:spPr>
      </p:pic>
      <p:sp>
        <p:nvSpPr>
          <p:cNvPr id="44" name="Rectangle 43">
            <a:extLst>
              <a:ext uri="{FF2B5EF4-FFF2-40B4-BE49-F238E27FC236}">
                <a16:creationId xmlns:a16="http://schemas.microsoft.com/office/drawing/2014/main" id="{6D0FFBDB-89D1-4050-8FE5-AFC94C076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75823B85-53D1-46E0-BC58-872776B5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89BCB204-ACBD-4682-A057-53B0725F6193}"/>
              </a:ext>
            </a:extLst>
          </p:cNvPr>
          <p:cNvPicPr>
            <a:picLocks noChangeAspect="1"/>
          </p:cNvPicPr>
          <p:nvPr/>
        </p:nvPicPr>
        <p:blipFill rotWithShape="1">
          <a:blip r:embed="rId4"/>
          <a:srcRect r="-4" b="1610"/>
          <a:stretch/>
        </p:blipFill>
        <p:spPr>
          <a:xfrm>
            <a:off x="-1552" y="3429000"/>
            <a:ext cx="4646985" cy="3429000"/>
          </a:xfrm>
          <a:prstGeom prst="rect">
            <a:avLst/>
          </a:prstGeom>
        </p:spPr>
      </p:pic>
      <p:cxnSp>
        <p:nvCxnSpPr>
          <p:cNvPr id="48" name="Straight Connector 47">
            <a:extLst>
              <a:ext uri="{FF2B5EF4-FFF2-40B4-BE49-F238E27FC236}">
                <a16:creationId xmlns:a16="http://schemas.microsoft.com/office/drawing/2014/main" id="{81F86B2C-5FF7-48E0-B5B0-ABEA39A1E2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33" idx="1"/>
          </p:cNvCxnSpPr>
          <p:nvPr>
            <p:extLst>
              <p:ext uri="{386F3935-93C4-4BCD-93E2-E3B085C9AB24}">
                <p16:designElem xmlns:p16="http://schemas.microsoft.com/office/powerpoint/2015/main" val="1"/>
              </p:ext>
            </p:extLst>
          </p:nvPr>
        </p:nvCxnSpPr>
        <p:spPr>
          <a:xfrm>
            <a:off x="-16934" y="3429000"/>
            <a:ext cx="4662638"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84CBF8-F2AA-4F50-879C-68AB34F5E4D7}"/>
              </a:ext>
            </a:extLst>
          </p:cNvPr>
          <p:cNvSpPr>
            <a:spLocks noGrp="1"/>
          </p:cNvSpPr>
          <p:nvPr>
            <p:ph idx="1"/>
          </p:nvPr>
        </p:nvSpPr>
        <p:spPr>
          <a:xfrm>
            <a:off x="6438191" y="2133600"/>
            <a:ext cx="5066419" cy="3777622"/>
          </a:xfrm>
        </p:spPr>
        <p:txBody>
          <a:bodyPr>
            <a:normAutofit/>
          </a:bodyPr>
          <a:lstStyle/>
          <a:p>
            <a:r>
              <a:rPr lang="en-US" dirty="0"/>
              <a:t>Public health nurses (PHN) experience and seeing ability to survive and adapt</a:t>
            </a:r>
          </a:p>
          <a:p>
            <a:r>
              <a:rPr lang="en-US" dirty="0"/>
              <a:t>“Traditional” Indian frybread is the result of historical trauma (flour and lard) </a:t>
            </a:r>
          </a:p>
          <a:p>
            <a:r>
              <a:rPr lang="en-US" dirty="0" err="1"/>
              <a:t>Hózhó</a:t>
            </a:r>
            <a:r>
              <a:rPr lang="en-US" dirty="0"/>
              <a:t>, walking in the beauty way </a:t>
            </a:r>
          </a:p>
          <a:p>
            <a:r>
              <a:rPr lang="en-US" dirty="0"/>
              <a:t>Transgender clinic for adults: story of a woman who lived through multiple violent relationships </a:t>
            </a:r>
          </a:p>
          <a:p>
            <a:endParaRPr lang="en-US" dirty="0"/>
          </a:p>
          <a:p>
            <a:endParaRPr lang="en-US" dirty="0"/>
          </a:p>
        </p:txBody>
      </p:sp>
    </p:spTree>
    <p:extLst>
      <p:ext uri="{BB962C8B-B14F-4D97-AF65-F5344CB8AC3E}">
        <p14:creationId xmlns:p14="http://schemas.microsoft.com/office/powerpoint/2010/main" val="31664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4A835-217D-470C-8B82-F0DA5293DE9E}"/>
              </a:ext>
            </a:extLst>
          </p:cNvPr>
          <p:cNvSpPr>
            <a:spLocks noGrp="1"/>
          </p:cNvSpPr>
          <p:nvPr>
            <p:ph type="title"/>
          </p:nvPr>
        </p:nvSpPr>
        <p:spPr>
          <a:xfrm>
            <a:off x="649224" y="645106"/>
            <a:ext cx="3650279" cy="1259894"/>
          </a:xfrm>
        </p:spPr>
        <p:txBody>
          <a:bodyPr>
            <a:normAutofit/>
          </a:bodyPr>
          <a:lstStyle/>
          <a:p>
            <a:r>
              <a:rPr lang="en-US" dirty="0"/>
              <a:t>Celebration and Tradition</a:t>
            </a:r>
          </a:p>
        </p:txBody>
      </p:sp>
      <p:sp>
        <p:nvSpPr>
          <p:cNvPr id="11" name="Rectangle 10">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6" name="Content Placeholder 5">
            <a:extLst>
              <a:ext uri="{FF2B5EF4-FFF2-40B4-BE49-F238E27FC236}">
                <a16:creationId xmlns:a16="http://schemas.microsoft.com/office/drawing/2014/main" id="{83C38F90-702F-4BC3-8DE8-F6117D1604BD}"/>
              </a:ext>
            </a:extLst>
          </p:cNvPr>
          <p:cNvPicPr>
            <a:picLocks noGrp="1" noChangeAspect="1"/>
          </p:cNvPicPr>
          <p:nvPr>
            <p:ph idx="1"/>
          </p:nvPr>
        </p:nvPicPr>
        <p:blipFill rotWithShape="1">
          <a:blip r:embed="rId3"/>
          <a:srcRect r="3299" b="37055"/>
          <a:stretch/>
        </p:blipFill>
        <p:spPr>
          <a:xfrm>
            <a:off x="4311315" y="150488"/>
            <a:ext cx="2986059" cy="2591592"/>
          </a:xfrm>
          <a:prstGeom prst="rect">
            <a:avLst/>
          </a:prstGeom>
        </p:spPr>
      </p:pic>
      <p:pic>
        <p:nvPicPr>
          <p:cNvPr id="4" name="Picture 3">
            <a:extLst>
              <a:ext uri="{FF2B5EF4-FFF2-40B4-BE49-F238E27FC236}">
                <a16:creationId xmlns:a16="http://schemas.microsoft.com/office/drawing/2014/main" id="{9A616BC9-F2B4-4ECB-BC9B-64E980C21422}"/>
              </a:ext>
            </a:extLst>
          </p:cNvPr>
          <p:cNvPicPr>
            <a:picLocks noChangeAspect="1"/>
          </p:cNvPicPr>
          <p:nvPr/>
        </p:nvPicPr>
        <p:blipFill rotWithShape="1">
          <a:blip r:embed="rId4"/>
          <a:srcRect l="10781" r="14757" b="1"/>
          <a:stretch/>
        </p:blipFill>
        <p:spPr>
          <a:xfrm>
            <a:off x="7565469" y="253881"/>
            <a:ext cx="4371474" cy="3302237"/>
          </a:xfrm>
          <a:prstGeom prst="rect">
            <a:avLst/>
          </a:prstGeom>
        </p:spPr>
      </p:pic>
      <p:sp>
        <p:nvSpPr>
          <p:cNvPr id="13"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9D0F90-D5CD-467D-8DDD-E279D91749CF}"/>
              </a:ext>
            </a:extLst>
          </p:cNvPr>
          <p:cNvPicPr>
            <a:picLocks noChangeAspect="1"/>
          </p:cNvPicPr>
          <p:nvPr/>
        </p:nvPicPr>
        <p:blipFill rotWithShape="1">
          <a:blip r:embed="rId5"/>
          <a:srcRect r="-1292" b="31930"/>
          <a:stretch/>
        </p:blipFill>
        <p:spPr>
          <a:xfrm>
            <a:off x="6608393" y="2909559"/>
            <a:ext cx="4279773" cy="3831964"/>
          </a:xfrm>
          <a:prstGeom prst="rect">
            <a:avLst/>
          </a:prstGeom>
        </p:spPr>
      </p:pic>
      <p:pic>
        <p:nvPicPr>
          <p:cNvPr id="7" name="Picture 6">
            <a:extLst>
              <a:ext uri="{FF2B5EF4-FFF2-40B4-BE49-F238E27FC236}">
                <a16:creationId xmlns:a16="http://schemas.microsoft.com/office/drawing/2014/main" id="{1E963DDD-00B8-4F83-8528-E01DC3171F5E}"/>
              </a:ext>
            </a:extLst>
          </p:cNvPr>
          <p:cNvPicPr>
            <a:picLocks noChangeAspect="1"/>
          </p:cNvPicPr>
          <p:nvPr/>
        </p:nvPicPr>
        <p:blipFill>
          <a:blip r:embed="rId6"/>
          <a:stretch>
            <a:fillRect/>
          </a:stretch>
        </p:blipFill>
        <p:spPr>
          <a:xfrm>
            <a:off x="519016" y="2492117"/>
            <a:ext cx="5576983" cy="4182738"/>
          </a:xfrm>
          <a:prstGeom prst="rect">
            <a:avLst/>
          </a:prstGeom>
        </p:spPr>
      </p:pic>
    </p:spTree>
    <p:extLst>
      <p:ext uri="{BB962C8B-B14F-4D97-AF65-F5344CB8AC3E}">
        <p14:creationId xmlns:p14="http://schemas.microsoft.com/office/powerpoint/2010/main" val="5162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85F4-BFF0-4D0E-A877-67740EEB8B14}"/>
              </a:ext>
            </a:extLst>
          </p:cNvPr>
          <p:cNvSpPr>
            <a:spLocks noGrp="1"/>
          </p:cNvSpPr>
          <p:nvPr>
            <p:ph type="title"/>
          </p:nvPr>
        </p:nvSpPr>
        <p:spPr>
          <a:xfrm>
            <a:off x="1640156" y="184810"/>
            <a:ext cx="8911687" cy="1280890"/>
          </a:xfrm>
        </p:spPr>
        <p:txBody>
          <a:bodyPr/>
          <a:lstStyle/>
          <a:p>
            <a:r>
              <a:rPr lang="en-US" dirty="0"/>
              <a:t>Takeaways</a:t>
            </a:r>
          </a:p>
        </p:txBody>
      </p:sp>
      <p:pic>
        <p:nvPicPr>
          <p:cNvPr id="6" name="Content Placeholder 5">
            <a:extLst>
              <a:ext uri="{FF2B5EF4-FFF2-40B4-BE49-F238E27FC236}">
                <a16:creationId xmlns:a16="http://schemas.microsoft.com/office/drawing/2014/main" id="{EA50956C-02D2-42C5-9092-49D2091E0313}"/>
              </a:ext>
            </a:extLst>
          </p:cNvPr>
          <p:cNvPicPr>
            <a:picLocks noGrp="1" noChangeAspect="1"/>
          </p:cNvPicPr>
          <p:nvPr>
            <p:ph idx="1"/>
          </p:nvPr>
        </p:nvPicPr>
        <p:blipFill>
          <a:blip r:embed="rId3"/>
          <a:stretch>
            <a:fillRect/>
          </a:stretch>
        </p:blipFill>
        <p:spPr>
          <a:xfrm>
            <a:off x="7220432" y="3368841"/>
            <a:ext cx="3836737" cy="2877553"/>
          </a:xfrm>
          <a:prstGeom prst="rect">
            <a:avLst/>
          </a:prstGeom>
        </p:spPr>
      </p:pic>
      <p:pic>
        <p:nvPicPr>
          <p:cNvPr id="4" name="Picture 3">
            <a:extLst>
              <a:ext uri="{FF2B5EF4-FFF2-40B4-BE49-F238E27FC236}">
                <a16:creationId xmlns:a16="http://schemas.microsoft.com/office/drawing/2014/main" id="{66368959-00BE-484E-9F66-7472A2CCC46A}"/>
              </a:ext>
            </a:extLst>
          </p:cNvPr>
          <p:cNvPicPr>
            <a:picLocks noChangeAspect="1"/>
          </p:cNvPicPr>
          <p:nvPr/>
        </p:nvPicPr>
        <p:blipFill>
          <a:blip r:embed="rId4"/>
          <a:stretch>
            <a:fillRect/>
          </a:stretch>
        </p:blipFill>
        <p:spPr>
          <a:xfrm>
            <a:off x="470820" y="1297258"/>
            <a:ext cx="3836737" cy="5113421"/>
          </a:xfrm>
          <a:prstGeom prst="rect">
            <a:avLst/>
          </a:prstGeom>
        </p:spPr>
      </p:pic>
      <p:pic>
        <p:nvPicPr>
          <p:cNvPr id="5" name="Picture 4">
            <a:extLst>
              <a:ext uri="{FF2B5EF4-FFF2-40B4-BE49-F238E27FC236}">
                <a16:creationId xmlns:a16="http://schemas.microsoft.com/office/drawing/2014/main" id="{A74FE375-9EFA-4A3B-8656-622A816A1444}"/>
              </a:ext>
            </a:extLst>
          </p:cNvPr>
          <p:cNvPicPr>
            <a:picLocks noChangeAspect="1"/>
          </p:cNvPicPr>
          <p:nvPr/>
        </p:nvPicPr>
        <p:blipFill>
          <a:blip r:embed="rId5"/>
          <a:stretch>
            <a:fillRect/>
          </a:stretch>
        </p:blipFill>
        <p:spPr>
          <a:xfrm>
            <a:off x="4638700" y="184810"/>
            <a:ext cx="6662633" cy="2654643"/>
          </a:xfrm>
          <a:prstGeom prst="rect">
            <a:avLst/>
          </a:prstGeom>
        </p:spPr>
      </p:pic>
      <p:sp>
        <p:nvSpPr>
          <p:cNvPr id="7" name="TextBox 6">
            <a:extLst>
              <a:ext uri="{FF2B5EF4-FFF2-40B4-BE49-F238E27FC236}">
                <a16:creationId xmlns:a16="http://schemas.microsoft.com/office/drawing/2014/main" id="{8C387FBB-2219-4452-BC0D-C15881A32A1F}"/>
              </a:ext>
            </a:extLst>
          </p:cNvPr>
          <p:cNvSpPr txBox="1"/>
          <p:nvPr/>
        </p:nvSpPr>
        <p:spPr>
          <a:xfrm>
            <a:off x="470820" y="6468684"/>
            <a:ext cx="3404937" cy="369332"/>
          </a:xfrm>
          <a:prstGeom prst="rect">
            <a:avLst/>
          </a:prstGeom>
          <a:noFill/>
        </p:spPr>
        <p:txBody>
          <a:bodyPr wrap="square" rtlCol="0">
            <a:spAutoFit/>
          </a:bodyPr>
          <a:lstStyle/>
          <a:p>
            <a:r>
              <a:rPr lang="en-US" dirty="0"/>
              <a:t>Chaco Canyon (NM) </a:t>
            </a:r>
          </a:p>
        </p:txBody>
      </p:sp>
      <p:sp>
        <p:nvSpPr>
          <p:cNvPr id="8" name="TextBox 7">
            <a:extLst>
              <a:ext uri="{FF2B5EF4-FFF2-40B4-BE49-F238E27FC236}">
                <a16:creationId xmlns:a16="http://schemas.microsoft.com/office/drawing/2014/main" id="{DE54C25B-BF44-4513-9EDD-4D7B07822FAE}"/>
              </a:ext>
            </a:extLst>
          </p:cNvPr>
          <p:cNvSpPr txBox="1"/>
          <p:nvPr/>
        </p:nvSpPr>
        <p:spPr>
          <a:xfrm>
            <a:off x="4638700" y="2919481"/>
            <a:ext cx="4276700" cy="369332"/>
          </a:xfrm>
          <a:prstGeom prst="rect">
            <a:avLst/>
          </a:prstGeom>
          <a:noFill/>
        </p:spPr>
        <p:txBody>
          <a:bodyPr wrap="square" rtlCol="0">
            <a:spAutoFit/>
          </a:bodyPr>
          <a:lstStyle/>
          <a:p>
            <a:r>
              <a:rPr lang="en-US" dirty="0"/>
              <a:t>Canyon de Chelly (NM)</a:t>
            </a:r>
          </a:p>
        </p:txBody>
      </p:sp>
      <p:sp>
        <p:nvSpPr>
          <p:cNvPr id="9" name="TextBox 8">
            <a:extLst>
              <a:ext uri="{FF2B5EF4-FFF2-40B4-BE49-F238E27FC236}">
                <a16:creationId xmlns:a16="http://schemas.microsoft.com/office/drawing/2014/main" id="{3A94F04A-97AF-41E1-8898-1CDF62E6B4A6}"/>
              </a:ext>
            </a:extLst>
          </p:cNvPr>
          <p:cNvSpPr txBox="1"/>
          <p:nvPr/>
        </p:nvSpPr>
        <p:spPr>
          <a:xfrm>
            <a:off x="7122695" y="6284018"/>
            <a:ext cx="4860758" cy="369332"/>
          </a:xfrm>
          <a:prstGeom prst="rect">
            <a:avLst/>
          </a:prstGeom>
          <a:noFill/>
        </p:spPr>
        <p:txBody>
          <a:bodyPr wrap="square" rtlCol="0">
            <a:spAutoFit/>
          </a:bodyPr>
          <a:lstStyle/>
          <a:p>
            <a:r>
              <a:rPr lang="en-US" dirty="0"/>
              <a:t>Pyramid Rock (Red Rock State Park, NM) </a:t>
            </a:r>
          </a:p>
        </p:txBody>
      </p:sp>
    </p:spTree>
    <p:extLst>
      <p:ext uri="{BB962C8B-B14F-4D97-AF65-F5344CB8AC3E}">
        <p14:creationId xmlns:p14="http://schemas.microsoft.com/office/powerpoint/2010/main" val="308027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BBC5-CAF5-4FDF-BBFB-4873E459360F}"/>
              </a:ext>
            </a:extLst>
          </p:cNvPr>
          <p:cNvSpPr>
            <a:spLocks noGrp="1"/>
          </p:cNvSpPr>
          <p:nvPr>
            <p:ph type="title"/>
          </p:nvPr>
        </p:nvSpPr>
        <p:spPr/>
        <p:txBody>
          <a:bodyPr/>
          <a:lstStyle/>
          <a:p>
            <a:r>
              <a:rPr lang="en-US" dirty="0"/>
              <a:t>Changing our attitudes </a:t>
            </a:r>
          </a:p>
        </p:txBody>
      </p:sp>
      <p:sp>
        <p:nvSpPr>
          <p:cNvPr id="3" name="Content Placeholder 2">
            <a:extLst>
              <a:ext uri="{FF2B5EF4-FFF2-40B4-BE49-F238E27FC236}">
                <a16:creationId xmlns:a16="http://schemas.microsoft.com/office/drawing/2014/main" id="{8CBACDE5-A639-4C46-A75B-87A356698218}"/>
              </a:ext>
            </a:extLst>
          </p:cNvPr>
          <p:cNvSpPr>
            <a:spLocks noGrp="1"/>
          </p:cNvSpPr>
          <p:nvPr>
            <p:ph idx="1"/>
          </p:nvPr>
        </p:nvSpPr>
        <p:spPr>
          <a:xfrm>
            <a:off x="1771064" y="1467853"/>
            <a:ext cx="8915400" cy="3849958"/>
          </a:xfrm>
        </p:spPr>
        <p:txBody>
          <a:bodyPr>
            <a:normAutofit/>
          </a:bodyPr>
          <a:lstStyle/>
          <a:p>
            <a:r>
              <a:rPr lang="en-US" dirty="0"/>
              <a:t>Opportunities are not the same: no work in Gallup, many drive 2 </a:t>
            </a:r>
            <a:r>
              <a:rPr lang="en-US" dirty="0" err="1"/>
              <a:t>hrs</a:t>
            </a:r>
            <a:r>
              <a:rPr lang="en-US" dirty="0"/>
              <a:t> to Albuquerque, work in service, fast food everywhere </a:t>
            </a:r>
          </a:p>
          <a:p>
            <a:pPr lvl="1"/>
            <a:r>
              <a:rPr lang="en-US" dirty="0"/>
              <a:t>Diseases are not just genetic predisposition </a:t>
            </a:r>
          </a:p>
          <a:p>
            <a:r>
              <a:rPr lang="en-US" dirty="0"/>
              <a:t>They are still recovering from historical trauma</a:t>
            </a:r>
          </a:p>
          <a:p>
            <a:pPr lvl="1"/>
            <a:r>
              <a:rPr lang="en-US" dirty="0"/>
              <a:t>“No one doesn’t want running water or electricity” ~a PHN</a:t>
            </a:r>
          </a:p>
          <a:p>
            <a:r>
              <a:rPr lang="en-US" dirty="0"/>
              <a:t>Transgender adolescent clinic </a:t>
            </a:r>
          </a:p>
          <a:p>
            <a:pPr lvl="1"/>
            <a:r>
              <a:rPr lang="en-US" dirty="0"/>
              <a:t>Some families are very open and supporting of their children </a:t>
            </a:r>
          </a:p>
          <a:p>
            <a:r>
              <a:rPr lang="en-US" dirty="0"/>
              <a:t>Navajo people do not want to ignore talking about death, they just want it done respectfully </a:t>
            </a:r>
          </a:p>
          <a:p>
            <a:endParaRPr lang="en-US" dirty="0"/>
          </a:p>
        </p:txBody>
      </p:sp>
    </p:spTree>
    <p:extLst>
      <p:ext uri="{BB962C8B-B14F-4D97-AF65-F5344CB8AC3E}">
        <p14:creationId xmlns:p14="http://schemas.microsoft.com/office/powerpoint/2010/main" val="178833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F0287-59E4-45D4-B66E-24FA4CBAE266}"/>
              </a:ext>
            </a:extLst>
          </p:cNvPr>
          <p:cNvSpPr>
            <a:spLocks noGrp="1"/>
          </p:cNvSpPr>
          <p:nvPr>
            <p:ph type="title"/>
          </p:nvPr>
        </p:nvSpPr>
        <p:spPr>
          <a:xfrm>
            <a:off x="936304" y="148647"/>
            <a:ext cx="3650279" cy="1259894"/>
          </a:xfrm>
        </p:spPr>
        <p:txBody>
          <a:bodyPr>
            <a:normAutofit/>
          </a:bodyPr>
          <a:lstStyle/>
          <a:p>
            <a:r>
              <a:rPr lang="en-US" dirty="0"/>
              <a:t>Roadmap </a:t>
            </a:r>
          </a:p>
        </p:txBody>
      </p:sp>
      <p:sp>
        <p:nvSpPr>
          <p:cNvPr id="3" name="Content Placeholder 2">
            <a:extLst>
              <a:ext uri="{FF2B5EF4-FFF2-40B4-BE49-F238E27FC236}">
                <a16:creationId xmlns:a16="http://schemas.microsoft.com/office/drawing/2014/main" id="{9E047242-BBA2-48A0-AF61-E045DC38C308}"/>
              </a:ext>
            </a:extLst>
          </p:cNvPr>
          <p:cNvSpPr>
            <a:spLocks noGrp="1"/>
          </p:cNvSpPr>
          <p:nvPr>
            <p:ph idx="1"/>
          </p:nvPr>
        </p:nvSpPr>
        <p:spPr>
          <a:xfrm>
            <a:off x="649225" y="1244009"/>
            <a:ext cx="3650278" cy="5295013"/>
          </a:xfrm>
        </p:spPr>
        <p:txBody>
          <a:bodyPr>
            <a:normAutofit fontScale="92500" lnSpcReduction="10000"/>
          </a:bodyPr>
          <a:lstStyle/>
          <a:p>
            <a:pPr>
              <a:lnSpc>
                <a:spcPct val="90000"/>
              </a:lnSpc>
            </a:pPr>
            <a:r>
              <a:rPr lang="en-US" sz="1600" dirty="0"/>
              <a:t>Introduction </a:t>
            </a:r>
          </a:p>
          <a:p>
            <a:pPr>
              <a:lnSpc>
                <a:spcPct val="90000"/>
              </a:lnSpc>
            </a:pPr>
            <a:r>
              <a:rPr lang="en-US" sz="1600" dirty="0"/>
              <a:t>Preconceptions</a:t>
            </a:r>
          </a:p>
          <a:p>
            <a:pPr lvl="1">
              <a:lnSpc>
                <a:spcPct val="90000"/>
              </a:lnSpc>
            </a:pPr>
            <a:r>
              <a:rPr lang="en-US" dirty="0"/>
              <a:t>Why did we want to go?</a:t>
            </a:r>
          </a:p>
          <a:p>
            <a:pPr lvl="1">
              <a:lnSpc>
                <a:spcPct val="90000"/>
              </a:lnSpc>
            </a:pPr>
            <a:r>
              <a:rPr lang="en-US" dirty="0"/>
              <a:t>What was our role? </a:t>
            </a:r>
          </a:p>
          <a:p>
            <a:pPr lvl="1">
              <a:lnSpc>
                <a:spcPct val="90000"/>
              </a:lnSpc>
            </a:pPr>
            <a:r>
              <a:rPr lang="en-US" dirty="0"/>
              <a:t>Where did we go? </a:t>
            </a:r>
          </a:p>
          <a:p>
            <a:pPr lvl="1">
              <a:lnSpc>
                <a:spcPct val="90000"/>
              </a:lnSpc>
            </a:pPr>
            <a:r>
              <a:rPr lang="en-US" dirty="0"/>
              <a:t>How did we get there?  </a:t>
            </a:r>
          </a:p>
          <a:p>
            <a:pPr>
              <a:lnSpc>
                <a:spcPct val="90000"/>
              </a:lnSpc>
            </a:pPr>
            <a:r>
              <a:rPr lang="en-US" sz="1600" dirty="0"/>
              <a:t>Stories and Lessons</a:t>
            </a:r>
          </a:p>
          <a:p>
            <a:pPr lvl="1">
              <a:lnSpc>
                <a:spcPct val="90000"/>
              </a:lnSpc>
            </a:pPr>
            <a:r>
              <a:rPr lang="en-US" dirty="0"/>
              <a:t>People are not textbook </a:t>
            </a:r>
          </a:p>
          <a:p>
            <a:pPr lvl="1">
              <a:lnSpc>
                <a:spcPct val="90000"/>
              </a:lnSpc>
            </a:pPr>
            <a:r>
              <a:rPr lang="en-US" dirty="0"/>
              <a:t>Perception towards Western medicine </a:t>
            </a:r>
          </a:p>
          <a:p>
            <a:pPr lvl="1">
              <a:lnSpc>
                <a:spcPct val="90000"/>
              </a:lnSpc>
            </a:pPr>
            <a:r>
              <a:rPr lang="en-US" dirty="0"/>
              <a:t>Traditional medicine </a:t>
            </a:r>
          </a:p>
          <a:p>
            <a:pPr lvl="1">
              <a:lnSpc>
                <a:spcPct val="90000"/>
              </a:lnSpc>
            </a:pPr>
            <a:r>
              <a:rPr lang="en-US" dirty="0"/>
              <a:t>Relationship with Nature</a:t>
            </a:r>
          </a:p>
          <a:p>
            <a:pPr lvl="1">
              <a:lnSpc>
                <a:spcPct val="90000"/>
              </a:lnSpc>
            </a:pPr>
            <a:r>
              <a:rPr lang="en-US" dirty="0"/>
              <a:t>Resilience </a:t>
            </a:r>
          </a:p>
          <a:p>
            <a:pPr lvl="1">
              <a:lnSpc>
                <a:spcPct val="90000"/>
              </a:lnSpc>
            </a:pPr>
            <a:r>
              <a:rPr lang="en-US" dirty="0"/>
              <a:t>Celebration and Tradition</a:t>
            </a:r>
          </a:p>
          <a:p>
            <a:pPr>
              <a:lnSpc>
                <a:spcPct val="90000"/>
              </a:lnSpc>
            </a:pPr>
            <a:r>
              <a:rPr lang="en-US" sz="1600" dirty="0"/>
              <a:t>Takeaways</a:t>
            </a:r>
          </a:p>
          <a:p>
            <a:pPr lvl="1">
              <a:lnSpc>
                <a:spcPct val="90000"/>
              </a:lnSpc>
            </a:pPr>
            <a:r>
              <a:rPr lang="en-US" sz="1400" dirty="0"/>
              <a:t>Changing our attitudes </a:t>
            </a:r>
          </a:p>
          <a:p>
            <a:pPr lvl="1">
              <a:lnSpc>
                <a:spcPct val="90000"/>
              </a:lnSpc>
            </a:pPr>
            <a:r>
              <a:rPr lang="en-US" sz="1400" dirty="0"/>
              <a:t>Would we go again? </a:t>
            </a:r>
          </a:p>
        </p:txBody>
      </p:sp>
      <p:pic>
        <p:nvPicPr>
          <p:cNvPr id="4" name="Picture 3">
            <a:extLst>
              <a:ext uri="{FF2B5EF4-FFF2-40B4-BE49-F238E27FC236}">
                <a16:creationId xmlns:a16="http://schemas.microsoft.com/office/drawing/2014/main" id="{2AACEDFD-E50C-4360-8982-5830DED0D5F3}"/>
              </a:ext>
            </a:extLst>
          </p:cNvPr>
          <p:cNvPicPr>
            <a:picLocks noChangeAspect="1"/>
          </p:cNvPicPr>
          <p:nvPr/>
        </p:nvPicPr>
        <p:blipFill rotWithShape="1">
          <a:blip r:embed="rId2"/>
          <a:srcRect l="8951" r="8235"/>
          <a:stretch/>
        </p:blipFill>
        <p:spPr>
          <a:xfrm>
            <a:off x="4619543" y="10"/>
            <a:ext cx="7572457" cy="6857990"/>
          </a:xfrm>
          <a:prstGeom prst="rect">
            <a:avLst/>
          </a:prstGeom>
        </p:spPr>
      </p:pic>
    </p:spTree>
    <p:extLst>
      <p:ext uri="{BB962C8B-B14F-4D97-AF65-F5344CB8AC3E}">
        <p14:creationId xmlns:p14="http://schemas.microsoft.com/office/powerpoint/2010/main" val="383900608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8897-945D-4C90-A36E-3FEA6DF1810D}"/>
              </a:ext>
            </a:extLst>
          </p:cNvPr>
          <p:cNvSpPr>
            <a:spLocks noGrp="1"/>
          </p:cNvSpPr>
          <p:nvPr>
            <p:ph type="title"/>
          </p:nvPr>
        </p:nvSpPr>
        <p:spPr/>
        <p:txBody>
          <a:bodyPr/>
          <a:lstStyle/>
          <a:p>
            <a:r>
              <a:rPr lang="en-US" dirty="0"/>
              <a:t>Respectful conversations about serious illness </a:t>
            </a:r>
          </a:p>
        </p:txBody>
      </p:sp>
      <p:sp>
        <p:nvSpPr>
          <p:cNvPr id="3" name="Content Placeholder 2">
            <a:extLst>
              <a:ext uri="{FF2B5EF4-FFF2-40B4-BE49-F238E27FC236}">
                <a16:creationId xmlns:a16="http://schemas.microsoft.com/office/drawing/2014/main" id="{5ECDF9C8-6CCF-4207-A604-E54473B6852E}"/>
              </a:ext>
            </a:extLst>
          </p:cNvPr>
          <p:cNvSpPr>
            <a:spLocks noGrp="1"/>
          </p:cNvSpPr>
          <p:nvPr>
            <p:ph idx="1"/>
          </p:nvPr>
        </p:nvSpPr>
        <p:spPr/>
        <p:txBody>
          <a:bodyPr/>
          <a:lstStyle/>
          <a:p>
            <a:r>
              <a:rPr lang="en-US" dirty="0"/>
              <a:t>Ask </a:t>
            </a:r>
            <a:r>
              <a:rPr lang="en-US" b="1" dirty="0"/>
              <a:t>permission: </a:t>
            </a:r>
            <a:r>
              <a:rPr lang="en-US" dirty="0"/>
              <a:t>How much do you </a:t>
            </a:r>
            <a:r>
              <a:rPr lang="en-US" b="1" dirty="0"/>
              <a:t>wish </a:t>
            </a:r>
            <a:r>
              <a:rPr lang="en-US" dirty="0"/>
              <a:t>to know? </a:t>
            </a:r>
          </a:p>
          <a:p>
            <a:r>
              <a:rPr lang="en-US" dirty="0"/>
              <a:t>Probe the patient: What brings you joy? What are you worried about? </a:t>
            </a:r>
          </a:p>
          <a:p>
            <a:r>
              <a:rPr lang="en-US" dirty="0"/>
              <a:t>Emphasize </a:t>
            </a:r>
            <a:r>
              <a:rPr lang="en-US" b="1" dirty="0"/>
              <a:t>hopes</a:t>
            </a:r>
            <a:r>
              <a:rPr lang="en-US" dirty="0"/>
              <a:t> and </a:t>
            </a:r>
            <a:r>
              <a:rPr lang="en-US" b="1" dirty="0"/>
              <a:t>wishes </a:t>
            </a:r>
            <a:r>
              <a:rPr lang="en-US" dirty="0"/>
              <a:t>that you have for the patient</a:t>
            </a:r>
            <a:endParaRPr lang="en-US" b="1" dirty="0"/>
          </a:p>
          <a:p>
            <a:r>
              <a:rPr lang="en-US" dirty="0"/>
              <a:t>Story: Grandpa sees grandson playing war in the backyard, “Don’t talk 	about death like that” </a:t>
            </a:r>
          </a:p>
          <a:p>
            <a:r>
              <a:rPr lang="en-US" b="1" dirty="0"/>
              <a:t>Speak in the third person </a:t>
            </a:r>
            <a:r>
              <a:rPr lang="en-US" dirty="0"/>
              <a:t>to avoid the impression of wishing misfortune on the patient “Other patients have…” </a:t>
            </a:r>
          </a:p>
          <a:p>
            <a:endParaRPr lang="en-US" dirty="0"/>
          </a:p>
        </p:txBody>
      </p:sp>
    </p:spTree>
    <p:extLst>
      <p:ext uri="{BB962C8B-B14F-4D97-AF65-F5344CB8AC3E}">
        <p14:creationId xmlns:p14="http://schemas.microsoft.com/office/powerpoint/2010/main" val="114005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8B6C4B-A867-4D7E-9851-29BB2D603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6A5A5-E8E1-4200-A28D-1080674C0071}"/>
              </a:ext>
            </a:extLst>
          </p:cNvPr>
          <p:cNvSpPr>
            <a:spLocks noGrp="1"/>
          </p:cNvSpPr>
          <p:nvPr>
            <p:ph type="title"/>
          </p:nvPr>
        </p:nvSpPr>
        <p:spPr>
          <a:xfrm>
            <a:off x="649224" y="645106"/>
            <a:ext cx="3650279" cy="1259894"/>
          </a:xfrm>
        </p:spPr>
        <p:txBody>
          <a:bodyPr>
            <a:normAutofit/>
          </a:bodyPr>
          <a:lstStyle/>
          <a:p>
            <a:r>
              <a:rPr lang="en-US" dirty="0"/>
              <a:t>Would we go again?</a:t>
            </a:r>
          </a:p>
        </p:txBody>
      </p:sp>
      <p:sp>
        <p:nvSpPr>
          <p:cNvPr id="12" name="Rectangle 11">
            <a:extLst>
              <a:ext uri="{FF2B5EF4-FFF2-40B4-BE49-F238E27FC236}">
                <a16:creationId xmlns:a16="http://schemas.microsoft.com/office/drawing/2014/main" id="{470BD5D9-CDC5-465C-9E25-2EB0249FE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1F5D181-BCBD-4671-911A-C56A28DF7700}"/>
              </a:ext>
            </a:extLst>
          </p:cNvPr>
          <p:cNvSpPr>
            <a:spLocks noGrp="1"/>
          </p:cNvSpPr>
          <p:nvPr>
            <p:ph idx="1"/>
          </p:nvPr>
        </p:nvSpPr>
        <p:spPr>
          <a:xfrm>
            <a:off x="649225" y="2133600"/>
            <a:ext cx="3650278" cy="3774537"/>
          </a:xfrm>
        </p:spPr>
        <p:txBody>
          <a:bodyPr>
            <a:normAutofit/>
          </a:bodyPr>
          <a:lstStyle/>
          <a:p>
            <a:r>
              <a:rPr lang="en-US" dirty="0"/>
              <a:t>Humility </a:t>
            </a:r>
          </a:p>
          <a:p>
            <a:r>
              <a:rPr lang="en-US" dirty="0"/>
              <a:t>Immersion in one of the most beautiful places in the country</a:t>
            </a:r>
          </a:p>
          <a:p>
            <a:r>
              <a:rPr lang="en-US" dirty="0"/>
              <a:t>Understanding the historical trauma and resilience of Native American people today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F26D6747-ACA7-4CE1-94B0-E82CE58A1CE3}"/>
              </a:ext>
            </a:extLst>
          </p:cNvPr>
          <p:cNvPicPr>
            <a:picLocks noChangeAspect="1"/>
          </p:cNvPicPr>
          <p:nvPr/>
        </p:nvPicPr>
        <p:blipFill rotWithShape="1">
          <a:blip r:embed="rId2"/>
          <a:srcRect l="38424" r="18773" b="-1"/>
          <a:stretch/>
        </p:blipFill>
        <p:spPr>
          <a:xfrm>
            <a:off x="4619544" y="640080"/>
            <a:ext cx="3380136" cy="5271142"/>
          </a:xfrm>
          <a:prstGeom prst="rect">
            <a:avLst/>
          </a:prstGeom>
        </p:spPr>
      </p:pic>
      <p:pic>
        <p:nvPicPr>
          <p:cNvPr id="5" name="Picture 4">
            <a:extLst>
              <a:ext uri="{FF2B5EF4-FFF2-40B4-BE49-F238E27FC236}">
                <a16:creationId xmlns:a16="http://schemas.microsoft.com/office/drawing/2014/main" id="{BD5CF65B-FBC5-488D-8061-9F332648B9D3}"/>
              </a:ext>
            </a:extLst>
          </p:cNvPr>
          <p:cNvPicPr>
            <a:picLocks noChangeAspect="1"/>
          </p:cNvPicPr>
          <p:nvPr/>
        </p:nvPicPr>
        <p:blipFill rotWithShape="1">
          <a:blip r:embed="rId3"/>
          <a:srcRect l="7156" r="6961" b="1"/>
          <a:stretch/>
        </p:blipFill>
        <p:spPr>
          <a:xfrm>
            <a:off x="8163406" y="640080"/>
            <a:ext cx="3395275" cy="5271142"/>
          </a:xfrm>
          <a:prstGeom prst="rect">
            <a:avLst/>
          </a:prstGeom>
        </p:spPr>
      </p:pic>
      <p:sp>
        <p:nvSpPr>
          <p:cNvPr id="14" name="Freeform 11">
            <a:extLst>
              <a:ext uri="{FF2B5EF4-FFF2-40B4-BE49-F238E27FC236}">
                <a16:creationId xmlns:a16="http://schemas.microsoft.com/office/drawing/2014/main" id="{9185F495-8EFA-407B-AAD7-A2F52AE2C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532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2"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6"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276D3DFC-F85A-4613-810E-6A3B09585DC9}"/>
              </a:ext>
            </a:extLst>
          </p:cNvPr>
          <p:cNvSpPr>
            <a:spLocks noGrp="1"/>
          </p:cNvSpPr>
          <p:nvPr>
            <p:ph type="title"/>
          </p:nvPr>
        </p:nvSpPr>
        <p:spPr>
          <a:xfrm>
            <a:off x="4659520" y="624110"/>
            <a:ext cx="6845092" cy="1280890"/>
          </a:xfrm>
        </p:spPr>
        <p:txBody>
          <a:bodyPr>
            <a:normAutofit/>
          </a:bodyPr>
          <a:lstStyle/>
          <a:p>
            <a:r>
              <a:rPr lang="en-US" dirty="0"/>
              <a:t>Thank you!</a:t>
            </a:r>
          </a:p>
        </p:txBody>
      </p:sp>
      <p:sp>
        <p:nvSpPr>
          <p:cNvPr id="39" name="Rectangle 38">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79DA0F50-AECE-4D02-B9E8-9FD5D265700E}"/>
              </a:ext>
            </a:extLst>
          </p:cNvPr>
          <p:cNvPicPr>
            <a:picLocks noChangeAspect="1"/>
          </p:cNvPicPr>
          <p:nvPr/>
        </p:nvPicPr>
        <p:blipFill rotWithShape="1">
          <a:blip r:embed="rId3"/>
          <a:srcRect l="22863" r="24245"/>
          <a:stretch/>
        </p:blipFill>
        <p:spPr>
          <a:xfrm>
            <a:off x="20" y="1730"/>
            <a:ext cx="2720524" cy="6858000"/>
          </a:xfrm>
          <a:prstGeom prst="rect">
            <a:avLst/>
          </a:prstGeom>
        </p:spPr>
      </p:pic>
      <p:sp>
        <p:nvSpPr>
          <p:cNvPr id="3" name="Content Placeholder 2">
            <a:extLst>
              <a:ext uri="{FF2B5EF4-FFF2-40B4-BE49-F238E27FC236}">
                <a16:creationId xmlns:a16="http://schemas.microsoft.com/office/drawing/2014/main" id="{4BAF6EB8-CECE-4890-87AE-EECF8AEF4C64}"/>
              </a:ext>
            </a:extLst>
          </p:cNvPr>
          <p:cNvSpPr>
            <a:spLocks noGrp="1"/>
          </p:cNvSpPr>
          <p:nvPr>
            <p:ph idx="1"/>
          </p:nvPr>
        </p:nvSpPr>
        <p:spPr>
          <a:xfrm>
            <a:off x="3952344" y="1480732"/>
            <a:ext cx="7748158" cy="4841790"/>
          </a:xfrm>
        </p:spPr>
        <p:txBody>
          <a:bodyPr>
            <a:normAutofit lnSpcReduction="10000"/>
          </a:bodyPr>
          <a:lstStyle/>
          <a:p>
            <a:pPr>
              <a:lnSpc>
                <a:spcPct val="90000"/>
              </a:lnSpc>
            </a:pPr>
            <a:r>
              <a:rPr lang="en-US" sz="1600" dirty="0"/>
              <a:t>Interested in a Family Medicine rotation? </a:t>
            </a:r>
          </a:p>
          <a:p>
            <a:pPr lvl="1">
              <a:lnSpc>
                <a:spcPct val="90000"/>
              </a:lnSpc>
            </a:pPr>
            <a:r>
              <a:rPr lang="en-US" dirty="0"/>
              <a:t>Tiffany Chen: </a:t>
            </a:r>
            <a:r>
              <a:rPr lang="en-US" dirty="0">
                <a:hlinkClick r:id="rId4"/>
              </a:rPr>
              <a:t>tiffany.chen@umassmed.edu</a:t>
            </a:r>
            <a:r>
              <a:rPr lang="en-US" dirty="0"/>
              <a:t> </a:t>
            </a:r>
          </a:p>
          <a:p>
            <a:pPr lvl="1">
              <a:lnSpc>
                <a:spcPct val="90000"/>
              </a:lnSpc>
            </a:pPr>
            <a:r>
              <a:rPr lang="en-US" dirty="0"/>
              <a:t>Dr. Gary Vaughn: </a:t>
            </a:r>
            <a:r>
              <a:rPr lang="en-US" dirty="0">
                <a:hlinkClick r:id="rId5"/>
              </a:rPr>
              <a:t>gary.vaughn@ihs.gov</a:t>
            </a:r>
            <a:r>
              <a:rPr lang="en-US" dirty="0"/>
              <a:t> </a:t>
            </a:r>
          </a:p>
          <a:p>
            <a:pPr>
              <a:lnSpc>
                <a:spcPct val="90000"/>
              </a:lnSpc>
            </a:pPr>
            <a:r>
              <a:rPr lang="en-US" sz="1600" dirty="0"/>
              <a:t>Interested in a Pediatrics rotation? </a:t>
            </a:r>
          </a:p>
          <a:p>
            <a:pPr lvl="1">
              <a:lnSpc>
                <a:spcPct val="90000"/>
              </a:lnSpc>
            </a:pPr>
            <a:r>
              <a:rPr lang="en-US" dirty="0"/>
              <a:t>Jason Lau: </a:t>
            </a:r>
            <a:r>
              <a:rPr lang="en-US" dirty="0">
                <a:hlinkClick r:id="rId6"/>
              </a:rPr>
              <a:t>Jason.lau@umassmed.edu</a:t>
            </a:r>
            <a:r>
              <a:rPr lang="en-US" dirty="0"/>
              <a:t> </a:t>
            </a:r>
          </a:p>
          <a:p>
            <a:pPr lvl="1">
              <a:lnSpc>
                <a:spcPct val="90000"/>
              </a:lnSpc>
            </a:pPr>
            <a:r>
              <a:rPr lang="en-US" dirty="0"/>
              <a:t>Dr. Gilberto Alvarez: </a:t>
            </a:r>
            <a:r>
              <a:rPr lang="en-US" dirty="0">
                <a:hlinkClick r:id="rId7"/>
              </a:rPr>
              <a:t>gilberto.alvarez@ihs.gov</a:t>
            </a:r>
            <a:r>
              <a:rPr lang="en-US" dirty="0"/>
              <a:t> </a:t>
            </a:r>
          </a:p>
          <a:p>
            <a:pPr>
              <a:lnSpc>
                <a:spcPct val="90000"/>
              </a:lnSpc>
            </a:pPr>
            <a:r>
              <a:rPr lang="en-US" sz="1600" dirty="0"/>
              <a:t>Transgender medicine </a:t>
            </a:r>
          </a:p>
          <a:p>
            <a:pPr lvl="1">
              <a:lnSpc>
                <a:spcPct val="90000"/>
              </a:lnSpc>
            </a:pPr>
            <a:r>
              <a:rPr lang="en-US" dirty="0"/>
              <a:t>Dr. Jennie Wei: </a:t>
            </a:r>
            <a:r>
              <a:rPr lang="en-US" dirty="0">
                <a:hlinkClick r:id="rId8"/>
              </a:rPr>
              <a:t>jennie.wei@ihs.gov</a:t>
            </a:r>
            <a:r>
              <a:rPr lang="en-US" dirty="0"/>
              <a:t> </a:t>
            </a:r>
          </a:p>
          <a:p>
            <a:pPr lvl="1">
              <a:lnSpc>
                <a:spcPct val="90000"/>
              </a:lnSpc>
            </a:pPr>
            <a:r>
              <a:rPr lang="en-US" dirty="0">
                <a:hlinkClick r:id="rId9"/>
              </a:rPr>
              <a:t>https://hscmediasite.unm.edu/Mediasite/Catalog/Mobile/FolderPresentation/eb28295375ac4ea2b63fc7bb1791173621/36618f77-f6d6-4065-ad67-aaabd07565b5/3b0ff9bc271641e6a5cca128a8b09e541d/</a:t>
            </a:r>
            <a:r>
              <a:rPr lang="en-US" dirty="0"/>
              <a:t> </a:t>
            </a:r>
          </a:p>
          <a:p>
            <a:pPr lvl="1">
              <a:lnSpc>
                <a:spcPct val="90000"/>
              </a:lnSpc>
            </a:pPr>
            <a:r>
              <a:rPr lang="en-US" dirty="0">
                <a:hlinkClick r:id="rId10"/>
              </a:rPr>
              <a:t>https://lungbiology.ucsf.edu/news/fom/frontiers.html?key=101&amp;title=You+Will+Become+Well</a:t>
            </a:r>
            <a:r>
              <a:rPr lang="en-US" dirty="0"/>
              <a:t> </a:t>
            </a:r>
          </a:p>
          <a:p>
            <a:pPr marL="0" indent="0" algn="ctr">
              <a:lnSpc>
                <a:spcPct val="90000"/>
              </a:lnSpc>
              <a:buNone/>
            </a:pPr>
            <a:r>
              <a:rPr lang="en-US" sz="2000" dirty="0"/>
              <a:t>Email us ANY time with any questions!</a:t>
            </a:r>
          </a:p>
          <a:p>
            <a:pPr marL="0" indent="0" algn="ctr">
              <a:lnSpc>
                <a:spcPct val="90000"/>
              </a:lnSpc>
              <a:buNone/>
            </a:pPr>
            <a:r>
              <a:rPr lang="en-US" sz="2000" dirty="0"/>
              <a:t>Thanks for listening </a:t>
            </a:r>
            <a:r>
              <a:rPr lang="en-US" sz="2000" dirty="0">
                <a:sym typeface="Wingdings" panose="05000000000000000000" pitchFamily="2" charset="2"/>
              </a:rPr>
              <a:t> </a:t>
            </a:r>
            <a:endParaRPr lang="en-US" sz="2000" dirty="0"/>
          </a:p>
          <a:p>
            <a:pPr lvl="1">
              <a:lnSpc>
                <a:spcPct val="90000"/>
              </a:lnSpc>
            </a:pPr>
            <a:endParaRPr lang="en-US" dirty="0"/>
          </a:p>
        </p:txBody>
      </p:sp>
    </p:spTree>
    <p:extLst>
      <p:ext uri="{BB962C8B-B14F-4D97-AF65-F5344CB8AC3E}">
        <p14:creationId xmlns:p14="http://schemas.microsoft.com/office/powerpoint/2010/main" val="2757639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39AD-FCA0-4FBD-AC0E-752F4C9CE1FC}"/>
              </a:ext>
            </a:extLst>
          </p:cNvPr>
          <p:cNvSpPr>
            <a:spLocks noGrp="1"/>
          </p:cNvSpPr>
          <p:nvPr>
            <p:ph type="title"/>
          </p:nvPr>
        </p:nvSpPr>
        <p:spPr/>
        <p:txBody>
          <a:bodyPr/>
          <a:lstStyle/>
          <a:p>
            <a:r>
              <a:rPr lang="en-US" dirty="0"/>
              <a:t>Serious Illness Conversations in a culturally competent way </a:t>
            </a:r>
          </a:p>
        </p:txBody>
      </p:sp>
      <p:sp>
        <p:nvSpPr>
          <p:cNvPr id="3" name="Content Placeholder 2">
            <a:extLst>
              <a:ext uri="{FF2B5EF4-FFF2-40B4-BE49-F238E27FC236}">
                <a16:creationId xmlns:a16="http://schemas.microsoft.com/office/drawing/2014/main" id="{16CF272E-61A8-4D2B-8257-0A85C3E27AE6}"/>
              </a:ext>
            </a:extLst>
          </p:cNvPr>
          <p:cNvSpPr>
            <a:spLocks noGrp="1"/>
          </p:cNvSpPr>
          <p:nvPr>
            <p:ph idx="1"/>
          </p:nvPr>
        </p:nvSpPr>
        <p:spPr/>
        <p:txBody>
          <a:bodyPr/>
          <a:lstStyle/>
          <a:p>
            <a:r>
              <a:rPr lang="en-US" dirty="0"/>
              <a:t>Above all else, show empathy- use a lot of “I wish” statements</a:t>
            </a:r>
          </a:p>
          <a:p>
            <a:r>
              <a:rPr lang="en-US" dirty="0"/>
              <a:t>Be sensitive about culture and beliefs- don’t assume traditional nature</a:t>
            </a:r>
          </a:p>
          <a:p>
            <a:r>
              <a:rPr lang="en-US" dirty="0"/>
              <a:t>Give time to absorb info- repeat multiple times</a:t>
            </a:r>
          </a:p>
          <a:p>
            <a:pPr lvl="1"/>
            <a:r>
              <a:rPr lang="en-US" dirty="0"/>
              <a:t>Repetition: it has to be said multiple times to be true </a:t>
            </a:r>
          </a:p>
          <a:p>
            <a:r>
              <a:rPr lang="en-US" dirty="0"/>
              <a:t>Utilize interpreters</a:t>
            </a:r>
          </a:p>
          <a:p>
            <a:r>
              <a:rPr lang="en-US" dirty="0"/>
              <a:t>Ask </a:t>
            </a:r>
            <a:r>
              <a:rPr lang="en-US" b="1" dirty="0"/>
              <a:t>permission: </a:t>
            </a:r>
            <a:r>
              <a:rPr lang="en-US" dirty="0"/>
              <a:t>what do they want to know? Is there anything they don’t want to know? </a:t>
            </a:r>
          </a:p>
          <a:p>
            <a:r>
              <a:rPr lang="en-US" dirty="0"/>
              <a:t>Do NOT take away </a:t>
            </a:r>
            <a:r>
              <a:rPr lang="en-US" b="1" dirty="0"/>
              <a:t>hope, </a:t>
            </a:r>
            <a:r>
              <a:rPr lang="en-US" dirty="0"/>
              <a:t>shift hope</a:t>
            </a:r>
          </a:p>
          <a:p>
            <a:r>
              <a:rPr lang="en-US" dirty="0"/>
              <a:t>Be specific asking what their beliefs are </a:t>
            </a:r>
          </a:p>
          <a:p>
            <a:pPr marL="457200" lvl="1" indent="0">
              <a:buNone/>
            </a:pPr>
            <a:endParaRPr lang="en-US" dirty="0"/>
          </a:p>
        </p:txBody>
      </p:sp>
    </p:spTree>
    <p:extLst>
      <p:ext uri="{BB962C8B-B14F-4D97-AF65-F5344CB8AC3E}">
        <p14:creationId xmlns:p14="http://schemas.microsoft.com/office/powerpoint/2010/main" val="1478991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F0287-59E4-45D4-B66E-24FA4CBAE266}"/>
              </a:ext>
            </a:extLst>
          </p:cNvPr>
          <p:cNvSpPr>
            <a:spLocks noGrp="1"/>
          </p:cNvSpPr>
          <p:nvPr>
            <p:ph type="title"/>
          </p:nvPr>
        </p:nvSpPr>
        <p:spPr>
          <a:xfrm>
            <a:off x="649224" y="645106"/>
            <a:ext cx="3650279" cy="1259894"/>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9E047242-BBA2-48A0-AF61-E045DC38C308}"/>
              </a:ext>
            </a:extLst>
          </p:cNvPr>
          <p:cNvSpPr>
            <a:spLocks noGrp="1"/>
          </p:cNvSpPr>
          <p:nvPr>
            <p:ph idx="1"/>
          </p:nvPr>
        </p:nvSpPr>
        <p:spPr>
          <a:xfrm>
            <a:off x="649225" y="2133600"/>
            <a:ext cx="3650278" cy="3759253"/>
          </a:xfrm>
        </p:spPr>
        <p:txBody>
          <a:bodyPr>
            <a:normAutofit/>
          </a:bodyPr>
          <a:lstStyle/>
          <a:p>
            <a:r>
              <a:rPr lang="en-US" dirty="0"/>
              <a:t>Mila and Grandpa</a:t>
            </a:r>
          </a:p>
        </p:txBody>
      </p:sp>
      <p:pic>
        <p:nvPicPr>
          <p:cNvPr id="4" name="Picture 3">
            <a:extLst>
              <a:ext uri="{FF2B5EF4-FFF2-40B4-BE49-F238E27FC236}">
                <a16:creationId xmlns:a16="http://schemas.microsoft.com/office/drawing/2014/main" id="{FE4417E3-08E2-48AC-9EFF-54841DDCEDC2}"/>
              </a:ext>
            </a:extLst>
          </p:cNvPr>
          <p:cNvPicPr>
            <a:picLocks noChangeAspect="1"/>
          </p:cNvPicPr>
          <p:nvPr/>
        </p:nvPicPr>
        <p:blipFill rotWithShape="1">
          <a:blip r:embed="rId3"/>
          <a:srcRect t="14693" r="2" b="17384"/>
          <a:stretch/>
        </p:blipFill>
        <p:spPr>
          <a:xfrm>
            <a:off x="4619543" y="10"/>
            <a:ext cx="7572457" cy="6857990"/>
          </a:xfrm>
          <a:prstGeom prst="rect">
            <a:avLst/>
          </a:prstGeom>
        </p:spPr>
      </p:pic>
    </p:spTree>
    <p:extLst>
      <p:ext uri="{BB962C8B-B14F-4D97-AF65-F5344CB8AC3E}">
        <p14:creationId xmlns:p14="http://schemas.microsoft.com/office/powerpoint/2010/main" val="13226114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30AD-83DD-4611-BBA2-27D06B33C04F}"/>
              </a:ext>
            </a:extLst>
          </p:cNvPr>
          <p:cNvSpPr>
            <a:spLocks noGrp="1"/>
          </p:cNvSpPr>
          <p:nvPr>
            <p:ph type="title"/>
          </p:nvPr>
        </p:nvSpPr>
        <p:spPr/>
        <p:txBody>
          <a:bodyPr/>
          <a:lstStyle/>
          <a:p>
            <a:r>
              <a:rPr lang="en-US" dirty="0"/>
              <a:t>Preconceptions</a:t>
            </a:r>
          </a:p>
        </p:txBody>
      </p:sp>
      <p:pic>
        <p:nvPicPr>
          <p:cNvPr id="4" name="Content Placeholder 3">
            <a:extLst>
              <a:ext uri="{FF2B5EF4-FFF2-40B4-BE49-F238E27FC236}">
                <a16:creationId xmlns:a16="http://schemas.microsoft.com/office/drawing/2014/main" id="{382E1149-30FE-47D5-BEEC-2FC5FEB8B157}"/>
              </a:ext>
            </a:extLst>
          </p:cNvPr>
          <p:cNvPicPr>
            <a:picLocks noGrp="1" noChangeAspect="1"/>
          </p:cNvPicPr>
          <p:nvPr>
            <p:ph idx="1"/>
          </p:nvPr>
        </p:nvPicPr>
        <p:blipFill>
          <a:blip r:embed="rId3"/>
          <a:stretch>
            <a:fillRect/>
          </a:stretch>
        </p:blipFill>
        <p:spPr>
          <a:xfrm>
            <a:off x="4086482" y="2133600"/>
            <a:ext cx="5920861" cy="3778250"/>
          </a:xfrm>
          <a:prstGeom prst="rect">
            <a:avLst/>
          </a:prstGeom>
        </p:spPr>
      </p:pic>
    </p:spTree>
    <p:extLst>
      <p:ext uri="{BB962C8B-B14F-4D97-AF65-F5344CB8AC3E}">
        <p14:creationId xmlns:p14="http://schemas.microsoft.com/office/powerpoint/2010/main" val="307898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801E1DD-7D84-4B78-B00C-1452D8548B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22B6A1-690E-40D0-B593-237BB7049275}"/>
              </a:ext>
            </a:extLst>
          </p:cNvPr>
          <p:cNvSpPr>
            <a:spLocks noGrp="1"/>
          </p:cNvSpPr>
          <p:nvPr>
            <p:ph type="title"/>
          </p:nvPr>
        </p:nvSpPr>
        <p:spPr>
          <a:xfrm>
            <a:off x="649224" y="645106"/>
            <a:ext cx="5122652" cy="1259894"/>
          </a:xfrm>
        </p:spPr>
        <p:txBody>
          <a:bodyPr>
            <a:normAutofit/>
          </a:bodyPr>
          <a:lstStyle/>
          <a:p>
            <a:r>
              <a:rPr lang="en-US" b="1"/>
              <a:t>Why </a:t>
            </a:r>
            <a:r>
              <a:rPr lang="en-US"/>
              <a:t>did we want to go? </a:t>
            </a:r>
            <a:endParaRPr lang="en-US" b="1"/>
          </a:p>
        </p:txBody>
      </p:sp>
      <p:sp>
        <p:nvSpPr>
          <p:cNvPr id="12" name="Rectangle 11">
            <a:extLst>
              <a:ext uri="{FF2B5EF4-FFF2-40B4-BE49-F238E27FC236}">
                <a16:creationId xmlns:a16="http://schemas.microsoft.com/office/drawing/2014/main" id="{EAD33BC8-E9A6-4249-A69C-00DAE1C85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AC8F5CF-3429-4115-822C-BB3148DE04F1}"/>
              </a:ext>
            </a:extLst>
          </p:cNvPr>
          <p:cNvSpPr>
            <a:spLocks noGrp="1"/>
          </p:cNvSpPr>
          <p:nvPr>
            <p:ph idx="1"/>
          </p:nvPr>
        </p:nvSpPr>
        <p:spPr>
          <a:xfrm>
            <a:off x="649225" y="2133600"/>
            <a:ext cx="5122652" cy="3759253"/>
          </a:xfrm>
        </p:spPr>
        <p:txBody>
          <a:bodyPr>
            <a:normAutofit/>
          </a:bodyPr>
          <a:lstStyle/>
          <a:p>
            <a:r>
              <a:rPr lang="en-US" dirty="0"/>
              <a:t>Microcosm of a different culture within our country</a:t>
            </a:r>
          </a:p>
          <a:p>
            <a:r>
              <a:rPr lang="en-US" dirty="0"/>
              <a:t>Increase cultural competency </a:t>
            </a:r>
          </a:p>
          <a:p>
            <a:r>
              <a:rPr lang="en-US" dirty="0"/>
              <a:t>Truth behind Thanksgiving? Puritans and “Indians”? </a:t>
            </a:r>
          </a:p>
          <a:p>
            <a:r>
              <a:rPr lang="en-US" dirty="0"/>
              <a:t>Never been out to that area</a:t>
            </a:r>
          </a:p>
          <a:p>
            <a:r>
              <a:rPr lang="en-US" dirty="0"/>
              <a:t>We love hiking! </a:t>
            </a:r>
          </a:p>
          <a:p>
            <a:endParaRPr lang="en-US" dirty="0"/>
          </a:p>
          <a:p>
            <a:endParaRPr lang="en-US" dirty="0"/>
          </a:p>
        </p:txBody>
      </p:sp>
      <p:pic>
        <p:nvPicPr>
          <p:cNvPr id="4" name="Picture 3">
            <a:extLst>
              <a:ext uri="{FF2B5EF4-FFF2-40B4-BE49-F238E27FC236}">
                <a16:creationId xmlns:a16="http://schemas.microsoft.com/office/drawing/2014/main" id="{5AD29448-E466-4B54-8134-B484190623F4}"/>
              </a:ext>
            </a:extLst>
          </p:cNvPr>
          <p:cNvPicPr>
            <a:picLocks noChangeAspect="1"/>
          </p:cNvPicPr>
          <p:nvPr/>
        </p:nvPicPr>
        <p:blipFill rotWithShape="1">
          <a:blip r:embed="rId3"/>
          <a:srcRect l="10275" r="941" b="-1"/>
          <a:stretch/>
        </p:blipFill>
        <p:spPr>
          <a:xfrm>
            <a:off x="5771876" y="403486"/>
            <a:ext cx="1585854" cy="3175478"/>
          </a:xfrm>
          <a:prstGeom prst="rect">
            <a:avLst/>
          </a:prstGeom>
        </p:spPr>
      </p:pic>
      <p:pic>
        <p:nvPicPr>
          <p:cNvPr id="5" name="Picture 4">
            <a:extLst>
              <a:ext uri="{FF2B5EF4-FFF2-40B4-BE49-F238E27FC236}">
                <a16:creationId xmlns:a16="http://schemas.microsoft.com/office/drawing/2014/main" id="{80F8C30F-88DC-4036-87CA-1F7B00BF8CEF}"/>
              </a:ext>
            </a:extLst>
          </p:cNvPr>
          <p:cNvPicPr>
            <a:picLocks noChangeAspect="1"/>
          </p:cNvPicPr>
          <p:nvPr/>
        </p:nvPicPr>
        <p:blipFill rotWithShape="1">
          <a:blip r:embed="rId4"/>
          <a:srcRect l="13488" r="19769" b="-1"/>
          <a:stretch/>
        </p:blipFill>
        <p:spPr>
          <a:xfrm>
            <a:off x="8896519" y="623190"/>
            <a:ext cx="2647024" cy="5288032"/>
          </a:xfrm>
          <a:prstGeom prst="rect">
            <a:avLst/>
          </a:prstGeom>
        </p:spPr>
      </p:pic>
      <p:sp>
        <p:nvSpPr>
          <p:cNvPr id="14" name="Freeform 12">
            <a:extLst>
              <a:ext uri="{FF2B5EF4-FFF2-40B4-BE49-F238E27FC236}">
                <a16:creationId xmlns:a16="http://schemas.microsoft.com/office/drawing/2014/main" id="{26A1070F-E671-4D22-B3E8-A16A29293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B51C9E-0E76-4D92-85CB-0B1996F90A83}"/>
              </a:ext>
            </a:extLst>
          </p:cNvPr>
          <p:cNvPicPr>
            <a:picLocks noChangeAspect="1"/>
          </p:cNvPicPr>
          <p:nvPr/>
        </p:nvPicPr>
        <p:blipFill>
          <a:blip r:embed="rId5"/>
          <a:stretch>
            <a:fillRect/>
          </a:stretch>
        </p:blipFill>
        <p:spPr>
          <a:xfrm>
            <a:off x="6667080" y="3353676"/>
            <a:ext cx="2328063" cy="3106320"/>
          </a:xfrm>
          <a:prstGeom prst="rect">
            <a:avLst/>
          </a:prstGeom>
        </p:spPr>
      </p:pic>
    </p:spTree>
    <p:extLst>
      <p:ext uri="{BB962C8B-B14F-4D97-AF65-F5344CB8AC3E}">
        <p14:creationId xmlns:p14="http://schemas.microsoft.com/office/powerpoint/2010/main" val="23634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51E4-FB78-4CD5-9827-32CB0AF44494}"/>
              </a:ext>
            </a:extLst>
          </p:cNvPr>
          <p:cNvSpPr>
            <a:spLocks noGrp="1"/>
          </p:cNvSpPr>
          <p:nvPr>
            <p:ph type="title"/>
          </p:nvPr>
        </p:nvSpPr>
        <p:spPr/>
        <p:txBody>
          <a:bodyPr/>
          <a:lstStyle/>
          <a:p>
            <a:r>
              <a:rPr lang="en-US" b="1" dirty="0"/>
              <a:t>What</a:t>
            </a:r>
            <a:r>
              <a:rPr lang="en-US" dirty="0"/>
              <a:t> was our role? </a:t>
            </a:r>
          </a:p>
        </p:txBody>
      </p:sp>
      <p:sp>
        <p:nvSpPr>
          <p:cNvPr id="4" name="Text Placeholder 3">
            <a:extLst>
              <a:ext uri="{FF2B5EF4-FFF2-40B4-BE49-F238E27FC236}">
                <a16:creationId xmlns:a16="http://schemas.microsoft.com/office/drawing/2014/main" id="{21AAB01F-5438-4EBD-8BEC-960548E4CE11}"/>
              </a:ext>
            </a:extLst>
          </p:cNvPr>
          <p:cNvSpPr>
            <a:spLocks noGrp="1"/>
          </p:cNvSpPr>
          <p:nvPr>
            <p:ph type="body" idx="1"/>
          </p:nvPr>
        </p:nvSpPr>
        <p:spPr>
          <a:xfrm>
            <a:off x="235671" y="1456748"/>
            <a:ext cx="1503620" cy="576262"/>
          </a:xfrm>
        </p:spPr>
        <p:txBody>
          <a:bodyPr/>
          <a:lstStyle/>
          <a:p>
            <a:r>
              <a:rPr lang="en-US" dirty="0"/>
              <a:t>Tiffany:</a:t>
            </a:r>
          </a:p>
        </p:txBody>
      </p:sp>
      <p:sp>
        <p:nvSpPr>
          <p:cNvPr id="5" name="Content Placeholder 4">
            <a:extLst>
              <a:ext uri="{FF2B5EF4-FFF2-40B4-BE49-F238E27FC236}">
                <a16:creationId xmlns:a16="http://schemas.microsoft.com/office/drawing/2014/main" id="{3A48EF98-58E6-4C1B-A803-8885C3B1CC5E}"/>
              </a:ext>
            </a:extLst>
          </p:cNvPr>
          <p:cNvSpPr>
            <a:spLocks noGrp="1"/>
          </p:cNvSpPr>
          <p:nvPr>
            <p:ph sz="half" idx="2"/>
          </p:nvPr>
        </p:nvSpPr>
        <p:spPr>
          <a:xfrm>
            <a:off x="553023" y="2173608"/>
            <a:ext cx="4342893" cy="3726189"/>
          </a:xfrm>
          <a:solidFill>
            <a:srgbClr val="EDF2DF"/>
          </a:solidFill>
        </p:spPr>
        <p:txBody>
          <a:bodyPr>
            <a:noAutofit/>
          </a:bodyPr>
          <a:lstStyle/>
          <a:p>
            <a:r>
              <a:rPr lang="en-US" dirty="0"/>
              <a:t>Outpatient family medicine clinic</a:t>
            </a:r>
          </a:p>
          <a:p>
            <a:r>
              <a:rPr lang="en-US" dirty="0"/>
              <a:t>Inpatient hospitalist medicine</a:t>
            </a:r>
          </a:p>
          <a:p>
            <a:r>
              <a:rPr lang="en-US" dirty="0"/>
              <a:t>Outpatient geriatrics clinic</a:t>
            </a:r>
          </a:p>
          <a:p>
            <a:r>
              <a:rPr lang="en-US" dirty="0"/>
              <a:t>Palliative care service (inpatient and outpatient) </a:t>
            </a:r>
          </a:p>
          <a:p>
            <a:r>
              <a:rPr lang="en-US" dirty="0"/>
              <a:t>Home visits </a:t>
            </a:r>
          </a:p>
          <a:p>
            <a:r>
              <a:rPr lang="en-US" dirty="0"/>
              <a:t>Labor and Delivery with FM fellow</a:t>
            </a:r>
          </a:p>
          <a:p>
            <a:r>
              <a:rPr lang="en-US" dirty="0"/>
              <a:t>Shadowing Public Health Nurses </a:t>
            </a:r>
          </a:p>
          <a:p>
            <a:r>
              <a:rPr lang="en-US" dirty="0"/>
              <a:t>Learn about Traditional Medicine with Galen Ben </a:t>
            </a:r>
          </a:p>
          <a:p>
            <a:endParaRPr lang="en-US" dirty="0"/>
          </a:p>
        </p:txBody>
      </p:sp>
      <p:sp>
        <p:nvSpPr>
          <p:cNvPr id="6" name="Text Placeholder 5">
            <a:extLst>
              <a:ext uri="{FF2B5EF4-FFF2-40B4-BE49-F238E27FC236}">
                <a16:creationId xmlns:a16="http://schemas.microsoft.com/office/drawing/2014/main" id="{ED2A9C54-0E0A-4D56-BB99-FBCB087625E7}"/>
              </a:ext>
            </a:extLst>
          </p:cNvPr>
          <p:cNvSpPr>
            <a:spLocks noGrp="1"/>
          </p:cNvSpPr>
          <p:nvPr>
            <p:ph type="body" sz="quarter" idx="3"/>
          </p:nvPr>
        </p:nvSpPr>
        <p:spPr>
          <a:xfrm>
            <a:off x="7382805" y="1456748"/>
            <a:ext cx="1262431" cy="576262"/>
          </a:xfrm>
        </p:spPr>
        <p:txBody>
          <a:bodyPr/>
          <a:lstStyle/>
          <a:p>
            <a:r>
              <a:rPr lang="en-US" dirty="0"/>
              <a:t>Jason:</a:t>
            </a:r>
          </a:p>
        </p:txBody>
      </p:sp>
      <p:pic>
        <p:nvPicPr>
          <p:cNvPr id="8" name="Picture 7">
            <a:extLst>
              <a:ext uri="{FF2B5EF4-FFF2-40B4-BE49-F238E27FC236}">
                <a16:creationId xmlns:a16="http://schemas.microsoft.com/office/drawing/2014/main" id="{4C513A52-8D66-4001-95D9-AE67AFCFA55D}"/>
              </a:ext>
            </a:extLst>
          </p:cNvPr>
          <p:cNvPicPr>
            <a:picLocks noChangeAspect="1"/>
          </p:cNvPicPr>
          <p:nvPr/>
        </p:nvPicPr>
        <p:blipFill>
          <a:blip r:embed="rId2"/>
          <a:stretch>
            <a:fillRect/>
          </a:stretch>
        </p:blipFill>
        <p:spPr>
          <a:xfrm>
            <a:off x="4807356" y="2737638"/>
            <a:ext cx="2748290" cy="3667027"/>
          </a:xfrm>
          <a:prstGeom prst="rect">
            <a:avLst/>
          </a:prstGeom>
        </p:spPr>
      </p:pic>
      <p:sp>
        <p:nvSpPr>
          <p:cNvPr id="9" name="Text Placeholder 3">
            <a:extLst>
              <a:ext uri="{FF2B5EF4-FFF2-40B4-BE49-F238E27FC236}">
                <a16:creationId xmlns:a16="http://schemas.microsoft.com/office/drawing/2014/main" id="{DD042906-A20A-4E16-80CF-E03869D95CA9}"/>
              </a:ext>
            </a:extLst>
          </p:cNvPr>
          <p:cNvSpPr txBox="1">
            <a:spLocks/>
          </p:cNvSpPr>
          <p:nvPr/>
        </p:nvSpPr>
        <p:spPr>
          <a:xfrm>
            <a:off x="1452100" y="1469159"/>
            <a:ext cx="383479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dirty="0"/>
              <a:t>Family Medicine student</a:t>
            </a:r>
          </a:p>
        </p:txBody>
      </p:sp>
      <p:sp>
        <p:nvSpPr>
          <p:cNvPr id="10" name="Text Placeholder 5">
            <a:extLst>
              <a:ext uri="{FF2B5EF4-FFF2-40B4-BE49-F238E27FC236}">
                <a16:creationId xmlns:a16="http://schemas.microsoft.com/office/drawing/2014/main" id="{AA2CB348-59C7-4394-A870-C0BC967EBCC5}"/>
              </a:ext>
            </a:extLst>
          </p:cNvPr>
          <p:cNvSpPr txBox="1">
            <a:spLocks/>
          </p:cNvSpPr>
          <p:nvPr/>
        </p:nvSpPr>
        <p:spPr>
          <a:xfrm>
            <a:off x="8453137" y="1456748"/>
            <a:ext cx="4573525"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dirty="0"/>
              <a:t>Pediatrics student</a:t>
            </a:r>
          </a:p>
        </p:txBody>
      </p:sp>
      <p:sp>
        <p:nvSpPr>
          <p:cNvPr id="3" name="Content Placeholder 2">
            <a:extLst>
              <a:ext uri="{FF2B5EF4-FFF2-40B4-BE49-F238E27FC236}">
                <a16:creationId xmlns:a16="http://schemas.microsoft.com/office/drawing/2014/main" id="{56A9C7E6-B30C-442C-B08D-EDB160937681}"/>
              </a:ext>
            </a:extLst>
          </p:cNvPr>
          <p:cNvSpPr>
            <a:spLocks noGrp="1"/>
          </p:cNvSpPr>
          <p:nvPr>
            <p:ph sz="quarter" idx="4"/>
          </p:nvPr>
        </p:nvSpPr>
        <p:spPr>
          <a:xfrm>
            <a:off x="7555646" y="2173608"/>
            <a:ext cx="4338674" cy="3354060"/>
          </a:xfrm>
        </p:spPr>
        <p:txBody>
          <a:bodyPr/>
          <a:lstStyle/>
          <a:p>
            <a:r>
              <a:rPr lang="en-US" dirty="0"/>
              <a:t>Outpatient pediatrics clinic</a:t>
            </a:r>
          </a:p>
          <a:p>
            <a:r>
              <a:rPr lang="en-US" dirty="0"/>
              <a:t>Inpatient pediatrics service</a:t>
            </a:r>
          </a:p>
          <a:p>
            <a:r>
              <a:rPr lang="en-US" dirty="0"/>
              <a:t>Newborn Nursery service</a:t>
            </a:r>
          </a:p>
          <a:p>
            <a:r>
              <a:rPr lang="en-US" dirty="0"/>
              <a:t>Behavior Health Services Intake</a:t>
            </a:r>
          </a:p>
          <a:p>
            <a:r>
              <a:rPr lang="en-US" dirty="0"/>
              <a:t>Child Development Assessment</a:t>
            </a:r>
          </a:p>
          <a:p>
            <a:r>
              <a:rPr lang="en-US" dirty="0"/>
              <a:t>Shadowing Public Health Nurses </a:t>
            </a:r>
          </a:p>
          <a:p>
            <a:r>
              <a:rPr lang="en-US" dirty="0"/>
              <a:t>Learn about Traditional Medicine with Galen Ben </a:t>
            </a:r>
          </a:p>
          <a:p>
            <a:pPr marL="0" indent="0">
              <a:buNone/>
            </a:pPr>
            <a:endParaRPr lang="en-US" dirty="0"/>
          </a:p>
          <a:p>
            <a:endParaRPr lang="en-US" dirty="0"/>
          </a:p>
        </p:txBody>
      </p:sp>
    </p:spTree>
    <p:extLst>
      <p:ext uri="{BB962C8B-B14F-4D97-AF65-F5344CB8AC3E}">
        <p14:creationId xmlns:p14="http://schemas.microsoft.com/office/powerpoint/2010/main" val="41910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500"/>
                                        <p:tgtEl>
                                          <p:spTgt spid="5">
                                            <p:txEl>
                                              <p:pRg st="5" end="5"/>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fade">
                                      <p:cBhvr>
                                        <p:cTn id="43" dur="500"/>
                                        <p:tgtEl>
                                          <p:spTgt spid="5">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fade">
                                      <p:cBhvr>
                                        <p:cTn id="52" dur="500"/>
                                        <p:tgtEl>
                                          <p:spTgt spid="3">
                                            <p:txEl>
                                              <p:pRg st="0" end="0"/>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fade">
                                      <p:cBhvr>
                                        <p:cTn id="56" dur="500"/>
                                        <p:tgtEl>
                                          <p:spTgt spid="3">
                                            <p:txEl>
                                              <p:pRg st="1" end="1"/>
                                            </p:txEl>
                                          </p:spTgt>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3">
                                            <p:txEl>
                                              <p:pRg st="2" end="2"/>
                                            </p:txEl>
                                          </p:spTgt>
                                        </p:tgtEl>
                                        <p:attrNameLst>
                                          <p:attrName>style.visibility</p:attrName>
                                        </p:attrNameLst>
                                      </p:cBhvr>
                                      <p:to>
                                        <p:strVal val="visible"/>
                                      </p:to>
                                    </p:set>
                                    <p:animEffect transition="in" filter="fade">
                                      <p:cBhvr>
                                        <p:cTn id="60" dur="500"/>
                                        <p:tgtEl>
                                          <p:spTgt spid="3">
                                            <p:txEl>
                                              <p:pRg st="2" end="2"/>
                                            </p:txEl>
                                          </p:spTgt>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3">
                                            <p:txEl>
                                              <p:pRg st="3" end="3"/>
                                            </p:txEl>
                                          </p:spTgt>
                                        </p:tgtEl>
                                        <p:attrNameLst>
                                          <p:attrName>style.visibility</p:attrName>
                                        </p:attrNameLst>
                                      </p:cBhvr>
                                      <p:to>
                                        <p:strVal val="visible"/>
                                      </p:to>
                                    </p:set>
                                    <p:animEffect transition="in" filter="fade">
                                      <p:cBhvr>
                                        <p:cTn id="64" dur="500"/>
                                        <p:tgtEl>
                                          <p:spTgt spid="3">
                                            <p:txEl>
                                              <p:pRg st="3" end="3"/>
                                            </p:txEl>
                                          </p:spTgt>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3">
                                            <p:txEl>
                                              <p:pRg st="4" end="4"/>
                                            </p:txEl>
                                          </p:spTgt>
                                        </p:tgtEl>
                                        <p:attrNameLst>
                                          <p:attrName>style.visibility</p:attrName>
                                        </p:attrNameLst>
                                      </p:cBhvr>
                                      <p:to>
                                        <p:strVal val="visible"/>
                                      </p:to>
                                    </p:set>
                                    <p:animEffect transition="in" filter="fade">
                                      <p:cBhvr>
                                        <p:cTn id="68" dur="500"/>
                                        <p:tgtEl>
                                          <p:spTgt spid="3">
                                            <p:txEl>
                                              <p:pRg st="4" end="4"/>
                                            </p:txEl>
                                          </p:spTgt>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3">
                                            <p:txEl>
                                              <p:pRg st="5" end="5"/>
                                            </p:txEl>
                                          </p:spTgt>
                                        </p:tgtEl>
                                        <p:attrNameLst>
                                          <p:attrName>style.visibility</p:attrName>
                                        </p:attrNameLst>
                                      </p:cBhvr>
                                      <p:to>
                                        <p:strVal val="visible"/>
                                      </p:to>
                                    </p:set>
                                    <p:animEffect transition="in" filter="fade">
                                      <p:cBhvr>
                                        <p:cTn id="72" dur="500"/>
                                        <p:tgtEl>
                                          <p:spTgt spid="3">
                                            <p:txEl>
                                              <p:pRg st="5" end="5"/>
                                            </p:txEl>
                                          </p:spTgt>
                                        </p:tgtEl>
                                      </p:cBhvr>
                                    </p:animEffect>
                                  </p:childTnLst>
                                </p:cTn>
                              </p:par>
                            </p:childTnLst>
                          </p:cTn>
                        </p:par>
                        <p:par>
                          <p:cTn id="73" fill="hold">
                            <p:stCondLst>
                              <p:cond delay="3500"/>
                            </p:stCondLst>
                            <p:childTnLst>
                              <p:par>
                                <p:cTn id="74" presetID="10" presetClass="entr" presetSubtype="0" fill="hold" grpId="0" nodeType="afterEffect">
                                  <p:stCondLst>
                                    <p:cond delay="0"/>
                                  </p:stCondLst>
                                  <p:childTnLst>
                                    <p:set>
                                      <p:cBhvr>
                                        <p:cTn id="75" dur="1" fill="hold">
                                          <p:stCondLst>
                                            <p:cond delay="0"/>
                                          </p:stCondLst>
                                        </p:cTn>
                                        <p:tgtEl>
                                          <p:spTgt spid="3">
                                            <p:txEl>
                                              <p:pRg st="6" end="6"/>
                                            </p:txEl>
                                          </p:spTgt>
                                        </p:tgtEl>
                                        <p:attrNameLst>
                                          <p:attrName>style.visibility</p:attrName>
                                        </p:attrNameLst>
                                      </p:cBhvr>
                                      <p:to>
                                        <p:strVal val="visible"/>
                                      </p:to>
                                    </p:set>
                                    <p:animEffect transition="in" filter="fade">
                                      <p:cBhvr>
                                        <p:cTn id="7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9" grpId="0"/>
      <p:bldP spid="10"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5"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4" name="Rectangle 43">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44C29E9A-F29E-4DE3-AE3B-C7A77F32D65E}"/>
              </a:ext>
            </a:extLst>
          </p:cNvPr>
          <p:cNvSpPr>
            <a:spLocks noGrp="1"/>
          </p:cNvSpPr>
          <p:nvPr>
            <p:ph type="title"/>
          </p:nvPr>
        </p:nvSpPr>
        <p:spPr>
          <a:xfrm>
            <a:off x="2469592" y="4735496"/>
            <a:ext cx="8915399" cy="1162423"/>
          </a:xfrm>
        </p:spPr>
        <p:txBody>
          <a:bodyPr vert="horz" lIns="91440" tIns="45720" rIns="91440" bIns="45720" rtlCol="0" anchor="b">
            <a:normAutofit/>
          </a:bodyPr>
          <a:lstStyle/>
          <a:p>
            <a:r>
              <a:rPr lang="en-US" sz="5400" dirty="0"/>
              <a:t>Southwest USA</a:t>
            </a:r>
          </a:p>
        </p:txBody>
      </p:sp>
      <p:grpSp>
        <p:nvGrpSpPr>
          <p:cNvPr id="96" name="Group 59">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7" name="Rectangle 73">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7" name="Content Placeholder 3">
            <a:extLst>
              <a:ext uri="{FF2B5EF4-FFF2-40B4-BE49-F238E27FC236}">
                <a16:creationId xmlns:a16="http://schemas.microsoft.com/office/drawing/2014/main" id="{F6E46861-8751-4BCA-A10A-C53D4C482C19}"/>
              </a:ext>
            </a:extLst>
          </p:cNvPr>
          <p:cNvPicPr>
            <a:picLocks noChangeAspect="1"/>
          </p:cNvPicPr>
          <p:nvPr/>
        </p:nvPicPr>
        <p:blipFill rotWithShape="1">
          <a:blip r:embed="rId3"/>
          <a:srcRect t="3704" r="1" b="3561"/>
          <a:stretch/>
        </p:blipFill>
        <p:spPr>
          <a:xfrm>
            <a:off x="3856488" y="602312"/>
            <a:ext cx="7562998" cy="4401045"/>
          </a:xfrm>
          <a:prstGeom prst="rect">
            <a:avLst/>
          </a:prstGeom>
        </p:spPr>
      </p:pic>
      <p:sp>
        <p:nvSpPr>
          <p:cNvPr id="98"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5" name="TextBox 24">
            <a:extLst>
              <a:ext uri="{FF2B5EF4-FFF2-40B4-BE49-F238E27FC236}">
                <a16:creationId xmlns:a16="http://schemas.microsoft.com/office/drawing/2014/main" id="{AA52009E-9A19-4E9F-A10A-303A6FAA0000}"/>
              </a:ext>
            </a:extLst>
          </p:cNvPr>
          <p:cNvSpPr txBox="1"/>
          <p:nvPr/>
        </p:nvSpPr>
        <p:spPr>
          <a:xfrm rot="20412961">
            <a:off x="254524" y="1289198"/>
            <a:ext cx="3481256" cy="1200329"/>
          </a:xfrm>
          <a:prstGeom prst="rect">
            <a:avLst/>
          </a:prstGeom>
          <a:noFill/>
        </p:spPr>
        <p:txBody>
          <a:bodyPr wrap="square" rtlCol="0">
            <a:spAutoFit/>
          </a:bodyPr>
          <a:lstStyle/>
          <a:p>
            <a:r>
              <a:rPr lang="en-US" sz="3600" b="1" dirty="0"/>
              <a:t>Where </a:t>
            </a:r>
            <a:r>
              <a:rPr lang="en-US" sz="3600" dirty="0"/>
              <a:t>did we go? </a:t>
            </a:r>
          </a:p>
        </p:txBody>
      </p:sp>
    </p:spTree>
    <p:extLst>
      <p:ext uri="{BB962C8B-B14F-4D97-AF65-F5344CB8AC3E}">
        <p14:creationId xmlns:p14="http://schemas.microsoft.com/office/powerpoint/2010/main" val="2834196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D1E63C-7472-4234-99B2-07A52CB73C0F}"/>
              </a:ext>
            </a:extLst>
          </p:cNvPr>
          <p:cNvPicPr>
            <a:picLocks noGrp="1" noChangeAspect="1"/>
          </p:cNvPicPr>
          <p:nvPr>
            <p:ph idx="1"/>
          </p:nvPr>
        </p:nvPicPr>
        <p:blipFill>
          <a:blip r:embed="rId3"/>
          <a:stretch>
            <a:fillRect/>
          </a:stretch>
        </p:blipFill>
        <p:spPr>
          <a:xfrm>
            <a:off x="1688669" y="326432"/>
            <a:ext cx="9697642" cy="6205136"/>
          </a:xfrm>
          <a:prstGeom prst="rect">
            <a:avLst/>
          </a:prstGeom>
        </p:spPr>
      </p:pic>
      <p:sp>
        <p:nvSpPr>
          <p:cNvPr id="2" name="Rectangle 1">
            <a:extLst>
              <a:ext uri="{FF2B5EF4-FFF2-40B4-BE49-F238E27FC236}">
                <a16:creationId xmlns:a16="http://schemas.microsoft.com/office/drawing/2014/main" id="{2723624C-3959-4490-825F-398D13DEDF76}"/>
              </a:ext>
            </a:extLst>
          </p:cNvPr>
          <p:cNvSpPr/>
          <p:nvPr/>
        </p:nvSpPr>
        <p:spPr>
          <a:xfrm>
            <a:off x="1688669" y="326432"/>
            <a:ext cx="9697642" cy="6205136"/>
          </a:xfrm>
          <a:prstGeom prst="rect">
            <a:avLst/>
          </a:prstGeom>
          <a:solidFill>
            <a:schemeClr val="bg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BC7ECEDE-BEB0-4CC8-930B-5DDDD4A68E34}"/>
              </a:ext>
            </a:extLst>
          </p:cNvPr>
          <p:cNvCxnSpPr>
            <a:cxnSpLocks/>
          </p:cNvCxnSpPr>
          <p:nvPr/>
        </p:nvCxnSpPr>
        <p:spPr>
          <a:xfrm flipH="1">
            <a:off x="10298475" y="4581427"/>
            <a:ext cx="381784" cy="73529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D9B475CB-68B6-46D7-B382-2A5859884048}"/>
              </a:ext>
            </a:extLst>
          </p:cNvPr>
          <p:cNvPicPr>
            <a:picLocks noChangeAspect="1"/>
          </p:cNvPicPr>
          <p:nvPr/>
        </p:nvPicPr>
        <p:blipFill rotWithShape="1">
          <a:blip r:embed="rId4"/>
          <a:srcRect l="9093" t="12517" r="15691" b="19924"/>
          <a:stretch/>
        </p:blipFill>
        <p:spPr>
          <a:xfrm rot="10800000">
            <a:off x="10595417" y="3939108"/>
            <a:ext cx="642320" cy="642319"/>
          </a:xfrm>
          <a:prstGeom prst="rect">
            <a:avLst/>
          </a:prstGeom>
        </p:spPr>
      </p:pic>
      <p:sp>
        <p:nvSpPr>
          <p:cNvPr id="22" name="Oval 21">
            <a:extLst>
              <a:ext uri="{FF2B5EF4-FFF2-40B4-BE49-F238E27FC236}">
                <a16:creationId xmlns:a16="http://schemas.microsoft.com/office/drawing/2014/main" id="{F8753554-B24F-4881-ABB9-E4EF14393B65}"/>
              </a:ext>
            </a:extLst>
          </p:cNvPr>
          <p:cNvSpPr/>
          <p:nvPr/>
        </p:nvSpPr>
        <p:spPr>
          <a:xfrm>
            <a:off x="6537490" y="4780037"/>
            <a:ext cx="612742" cy="7151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19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C125DFC8-F600-460F-9AB4-35141981BC6B}"/>
              </a:ext>
            </a:extLst>
          </p:cNvPr>
          <p:cNvSpPr>
            <a:spLocks noGrp="1"/>
          </p:cNvSpPr>
          <p:nvPr>
            <p:ph type="title"/>
          </p:nvPr>
        </p:nvSpPr>
        <p:spPr>
          <a:xfrm>
            <a:off x="6483096" y="624110"/>
            <a:ext cx="5021516" cy="1280890"/>
          </a:xfrm>
        </p:spPr>
        <p:txBody>
          <a:bodyPr>
            <a:normAutofit/>
          </a:bodyPr>
          <a:lstStyle/>
          <a:p>
            <a:r>
              <a:rPr lang="en-US" b="1" dirty="0"/>
              <a:t>How </a:t>
            </a:r>
            <a:r>
              <a:rPr lang="en-US" dirty="0"/>
              <a:t>did we get there? </a:t>
            </a:r>
            <a:endParaRPr lang="en-US" b="1" dirty="0"/>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6FDBFA7C-477D-425F-A480-910065DFB0C0}"/>
              </a:ext>
            </a:extLst>
          </p:cNvPr>
          <p:cNvPicPr>
            <a:picLocks noChangeAspect="1"/>
          </p:cNvPicPr>
          <p:nvPr/>
        </p:nvPicPr>
        <p:blipFill rotWithShape="1">
          <a:blip r:embed="rId2"/>
          <a:srcRect l="32808" r="31433"/>
          <a:stretch/>
        </p:blipFill>
        <p:spPr>
          <a:xfrm>
            <a:off x="1563870" y="0"/>
            <a:ext cx="3084507" cy="4528610"/>
          </a:xfrm>
          <a:prstGeom prst="rect">
            <a:avLst/>
          </a:prstGeom>
        </p:spPr>
      </p:pic>
      <p:sp>
        <p:nvSpPr>
          <p:cNvPr id="3" name="Content Placeholder 2">
            <a:extLst>
              <a:ext uri="{FF2B5EF4-FFF2-40B4-BE49-F238E27FC236}">
                <a16:creationId xmlns:a16="http://schemas.microsoft.com/office/drawing/2014/main" id="{0FB4B4DC-7E78-46EC-8F4F-B5C29DB07936}"/>
              </a:ext>
            </a:extLst>
          </p:cNvPr>
          <p:cNvSpPr>
            <a:spLocks noGrp="1"/>
          </p:cNvSpPr>
          <p:nvPr>
            <p:ph idx="1"/>
          </p:nvPr>
        </p:nvSpPr>
        <p:spPr>
          <a:xfrm>
            <a:off x="5733508" y="1835982"/>
            <a:ext cx="6224939" cy="4444827"/>
          </a:xfrm>
        </p:spPr>
        <p:txBody>
          <a:bodyPr>
            <a:normAutofit fontScale="85000" lnSpcReduction="20000"/>
          </a:bodyPr>
          <a:lstStyle/>
          <a:p>
            <a:r>
              <a:rPr lang="en-US" dirty="0">
                <a:solidFill>
                  <a:schemeClr val="tx1"/>
                </a:solidFill>
              </a:rPr>
              <a:t>Starting prepping in December of third year- IHS sites book up very fast </a:t>
            </a:r>
          </a:p>
          <a:p>
            <a:r>
              <a:rPr lang="en-US" dirty="0">
                <a:solidFill>
                  <a:schemeClr val="tx1"/>
                </a:solidFill>
              </a:rPr>
              <a:t>Dr. Coates (Rural health connection) at Zuni site, no room for students </a:t>
            </a:r>
          </a:p>
          <a:p>
            <a:r>
              <a:rPr lang="en-US" dirty="0">
                <a:solidFill>
                  <a:schemeClr val="tx1"/>
                </a:solidFill>
              </a:rPr>
              <a:t>Very “easy” Indian Health Service (IHS) website</a:t>
            </a:r>
          </a:p>
          <a:p>
            <a:r>
              <a:rPr lang="en-US" dirty="0">
                <a:hlinkClick r:id="rId3">
                  <a:extLst>
                    <a:ext uri="{A12FA001-AC4F-418D-AE19-62706E023703}">
                      <ahyp:hlinkClr xmlns:ahyp="http://schemas.microsoft.com/office/drawing/2018/hyperlinkcolor" val="tx"/>
                    </a:ext>
                  </a:extLst>
                </a:hlinkClick>
              </a:rPr>
              <a:t>https://www.ihs.gov/careeropps/studentopportunities/</a:t>
            </a:r>
            <a:endParaRPr lang="en-US" dirty="0"/>
          </a:p>
          <a:p>
            <a:pPr lvl="1"/>
            <a:r>
              <a:rPr lang="en-US" dirty="0">
                <a:hlinkClick r:id="rId4"/>
              </a:rPr>
              <a:t>https://www.ihs.gov/careeropps/studentopportunities/residencies-and-rotations/</a:t>
            </a:r>
            <a:endParaRPr lang="en-US" dirty="0"/>
          </a:p>
          <a:p>
            <a:pPr lvl="1"/>
            <a:r>
              <a:rPr lang="en-US" dirty="0">
                <a:hlinkClick r:id="rId5"/>
              </a:rPr>
              <a:t>https://www.ihs.gov/careeropps/contactrecruiter/</a:t>
            </a:r>
            <a:endParaRPr lang="en-US" dirty="0"/>
          </a:p>
          <a:p>
            <a:r>
              <a:rPr lang="en-US" dirty="0"/>
              <a:t>Lots of back and forth emails with contacts from the site</a:t>
            </a:r>
          </a:p>
          <a:p>
            <a:r>
              <a:rPr lang="en-US" dirty="0"/>
              <a:t>Online training, paperwork via mail, fingerprints at the police station (government paperwork) </a:t>
            </a:r>
          </a:p>
          <a:p>
            <a:r>
              <a:rPr lang="en-US" dirty="0"/>
              <a:t>Rotation logistics: Found housing through contacts from Dr. Vaughn (we covered our own room and board), booked rental car </a:t>
            </a:r>
          </a:p>
          <a:p>
            <a:r>
              <a:rPr lang="en-US" dirty="0"/>
              <a:t>Need at least 6 weeks heads up </a:t>
            </a:r>
          </a:p>
          <a:p>
            <a:endParaRPr lang="en-US" dirty="0">
              <a:solidFill>
                <a:schemeClr val="tx1"/>
              </a:solidFill>
            </a:endParaRPr>
          </a:p>
        </p:txBody>
      </p:sp>
      <p:sp>
        <p:nvSpPr>
          <p:cNvPr id="5" name="TextBox 4">
            <a:extLst>
              <a:ext uri="{FF2B5EF4-FFF2-40B4-BE49-F238E27FC236}">
                <a16:creationId xmlns:a16="http://schemas.microsoft.com/office/drawing/2014/main" id="{3F329445-0F68-4114-9674-4ED0BFE2721B}"/>
              </a:ext>
            </a:extLst>
          </p:cNvPr>
          <p:cNvSpPr txBox="1"/>
          <p:nvPr/>
        </p:nvSpPr>
        <p:spPr>
          <a:xfrm>
            <a:off x="682181" y="4146981"/>
            <a:ext cx="3395835" cy="2308324"/>
          </a:xfrm>
          <a:prstGeom prst="rect">
            <a:avLst/>
          </a:prstGeom>
          <a:solidFill>
            <a:srgbClr val="FFC000"/>
          </a:solidFill>
          <a:effectLst>
            <a:glow rad="127000">
              <a:srgbClr val="FF0000"/>
            </a:glow>
          </a:effectLst>
        </p:spPr>
        <p:txBody>
          <a:bodyPr wrap="square" rtlCol="0">
            <a:spAutoFit/>
          </a:bodyPr>
          <a:lstStyle/>
          <a:p>
            <a:r>
              <a:rPr lang="en-US" b="1" dirty="0">
                <a:solidFill>
                  <a:srgbClr val="FF0000"/>
                </a:solidFill>
              </a:rPr>
              <a:t>IMPORTANT: </a:t>
            </a:r>
            <a:r>
              <a:rPr lang="en-US" dirty="0"/>
              <a:t>Gallup Indian Medical Center is currently the ONLY IHS site UMass Med has an official relationship with. If you want to go on an IHS rotation, this is the ONLY site you can go to. </a:t>
            </a:r>
            <a:endParaRPr lang="en-US" b="1" dirty="0"/>
          </a:p>
          <a:p>
            <a:endParaRPr lang="en-US" dirty="0"/>
          </a:p>
        </p:txBody>
      </p:sp>
    </p:spTree>
    <p:extLst>
      <p:ext uri="{BB962C8B-B14F-4D97-AF65-F5344CB8AC3E}">
        <p14:creationId xmlns:p14="http://schemas.microsoft.com/office/powerpoint/2010/main" val="282555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7" presetClass="emph" presetSubtype="0" fill="remove" grpId="0" nodeType="clickEffect">
                                  <p:stCondLst>
                                    <p:cond delay="0"/>
                                  </p:stCondLst>
                                  <p:childTnLst>
                                    <p:animClr clrSpc="rgb" dir="cw">
                                      <p:cBhvr override="childStyle">
                                        <p:cTn id="43" dur="250" autoRev="1" fill="remove"/>
                                        <p:tgtEl>
                                          <p:spTgt spid="5"/>
                                        </p:tgtEl>
                                        <p:attrNameLst>
                                          <p:attrName>style.color</p:attrName>
                                        </p:attrNameLst>
                                      </p:cBhvr>
                                      <p:to>
                                        <a:schemeClr val="bg1"/>
                                      </p:to>
                                    </p:animClr>
                                    <p:animClr clrSpc="rgb" dir="cw">
                                      <p:cBhvr>
                                        <p:cTn id="44" dur="250" autoRev="1" fill="remove"/>
                                        <p:tgtEl>
                                          <p:spTgt spid="5"/>
                                        </p:tgtEl>
                                        <p:attrNameLst>
                                          <p:attrName>fillcolor</p:attrName>
                                        </p:attrNameLst>
                                      </p:cBhvr>
                                      <p:to>
                                        <a:schemeClr val="bg1"/>
                                      </p:to>
                                    </p:animClr>
                                    <p:set>
                                      <p:cBhvr>
                                        <p:cTn id="45" dur="250" autoRev="1" fill="remove"/>
                                        <p:tgtEl>
                                          <p:spTgt spid="5"/>
                                        </p:tgtEl>
                                        <p:attrNameLst>
                                          <p:attrName>fill.type</p:attrName>
                                        </p:attrNameLst>
                                      </p:cBhvr>
                                      <p:to>
                                        <p:strVal val="solid"/>
                                      </p:to>
                                    </p:set>
                                    <p:set>
                                      <p:cBhvr>
                                        <p:cTn id="46"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2140</Words>
  <Application>Microsoft Office PowerPoint</Application>
  <PresentationFormat>Widescreen</PresentationFormat>
  <Paragraphs>227</Paragraphs>
  <Slides>23</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Wingdings</vt:lpstr>
      <vt:lpstr>Wingdings 3</vt:lpstr>
      <vt:lpstr>Wisp</vt:lpstr>
      <vt:lpstr>A Look into the Lives of Navajo People in the 21st Century</vt:lpstr>
      <vt:lpstr>Roadmap </vt:lpstr>
      <vt:lpstr>Introduction</vt:lpstr>
      <vt:lpstr>Preconceptions</vt:lpstr>
      <vt:lpstr>Why did we want to go? </vt:lpstr>
      <vt:lpstr>What was our role? </vt:lpstr>
      <vt:lpstr>Southwest USA</vt:lpstr>
      <vt:lpstr>PowerPoint Presentation</vt:lpstr>
      <vt:lpstr>How did we get there? </vt:lpstr>
      <vt:lpstr>Stories and Lessons</vt:lpstr>
      <vt:lpstr>Pervasive diseases: but people are not textbook</vt:lpstr>
      <vt:lpstr>Perception towards Western Medicine</vt:lpstr>
      <vt:lpstr>Traditional Medicine</vt:lpstr>
      <vt:lpstr>Relationship With Nature</vt:lpstr>
      <vt:lpstr>Relationship With Nature</vt:lpstr>
      <vt:lpstr>Resilience </vt:lpstr>
      <vt:lpstr>Celebration and Tradition</vt:lpstr>
      <vt:lpstr>Takeaways</vt:lpstr>
      <vt:lpstr>Changing our attitudes </vt:lpstr>
      <vt:lpstr>Respectful conversations about serious illness </vt:lpstr>
      <vt:lpstr>Would we go again?</vt:lpstr>
      <vt:lpstr>Thank you!</vt:lpstr>
      <vt:lpstr>Serious Illness Conversations in a culturally competent way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Look into the Lives of Navajo People in the 21st Century</dc:title>
  <dc:creator>Tiffany Chen</dc:creator>
  <cp:lastModifiedBy>Masoud, Jennifer</cp:lastModifiedBy>
  <cp:revision>12</cp:revision>
  <dcterms:created xsi:type="dcterms:W3CDTF">2019-01-06T18:02:38Z</dcterms:created>
  <dcterms:modified xsi:type="dcterms:W3CDTF">2020-02-03T17:37:18Z</dcterms:modified>
</cp:coreProperties>
</file>