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EF1DBE5-909F-456C-AA7C-BA99136560EC}" type="datetimeFigureOut">
              <a:rPr lang="en-US" smtClean="0"/>
              <a:pPr/>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F1DBE5-909F-456C-AA7C-BA99136560EC}" type="datetimeFigureOut">
              <a:rPr lang="en-US" smtClean="0"/>
              <a:pPr/>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F1DBE5-909F-456C-AA7C-BA99136560EC}" type="datetimeFigureOut">
              <a:rPr lang="en-US" smtClean="0"/>
              <a:pPr/>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F1DBE5-909F-456C-AA7C-BA99136560EC}" type="datetimeFigureOut">
              <a:rPr lang="en-US" smtClean="0"/>
              <a:pPr/>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F1DBE5-909F-456C-AA7C-BA99136560EC}" type="datetimeFigureOut">
              <a:rPr lang="en-US" smtClean="0"/>
              <a:pPr/>
              <a:t>7/14/2016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F1DBE5-909F-456C-AA7C-BA99136560EC}" type="datetimeFigureOut">
              <a:rPr lang="en-US" smtClean="0"/>
              <a:pPr/>
              <a:t>7/14/2016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F1DBE5-909F-456C-AA7C-BA99136560EC}" type="datetimeFigureOut">
              <a:rPr lang="en-US" smtClean="0"/>
              <a:pPr/>
              <a:t>7/14/2016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F1DBE5-909F-456C-AA7C-BA99136560EC}" type="datetimeFigureOut">
              <a:rPr lang="en-US" smtClean="0"/>
              <a:pPr/>
              <a:t>7/14/2016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F1DBE5-909F-456C-AA7C-BA99136560EC}" type="datetimeFigureOut">
              <a:rPr lang="en-US" smtClean="0"/>
              <a:pPr/>
              <a:t>7/14/2016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F1DBE5-909F-456C-AA7C-BA99136560EC}" type="datetimeFigureOut">
              <a:rPr lang="en-US" smtClean="0"/>
              <a:pPr/>
              <a:t>7/14/2016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F1DBE5-909F-456C-AA7C-BA99136560EC}" type="datetimeFigureOut">
              <a:rPr lang="en-US" smtClean="0"/>
              <a:pPr/>
              <a:t>7/14/2016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A9749-5912-4367-9BA2-3476F677BA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F1DBE5-909F-456C-AA7C-BA99136560EC}" type="datetimeFigureOut">
              <a:rPr lang="en-US" smtClean="0"/>
              <a:pPr/>
              <a:t>7/14/2016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7A9749-5912-4367-9BA2-3476F677BA9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jrcert.or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Program Effectiveness Data</a:t>
            </a:r>
            <a:endParaRPr lang="en-US" dirty="0"/>
          </a:p>
        </p:txBody>
      </p:sp>
      <p:sp>
        <p:nvSpPr>
          <p:cNvPr id="4" name="Subtitle 3"/>
          <p:cNvSpPr>
            <a:spLocks noGrp="1"/>
          </p:cNvSpPr>
          <p:nvPr>
            <p:ph type="subTitle" idx="1"/>
          </p:nvPr>
        </p:nvSpPr>
        <p:spPr/>
        <p:txBody>
          <a:bodyPr/>
          <a:lstStyle/>
          <a:p>
            <a:r>
              <a:rPr lang="en-US" dirty="0" smtClean="0"/>
              <a:t>Radiation Therapy Program </a:t>
            </a:r>
          </a:p>
          <a:p>
            <a:r>
              <a:rPr lang="en-US" dirty="0" smtClean="0"/>
              <a:t>UMass Memorial Medical Center</a:t>
            </a:r>
            <a:endParaRPr lang="en-US" dirty="0"/>
          </a:p>
        </p:txBody>
      </p:sp>
      <p:sp>
        <p:nvSpPr>
          <p:cNvPr id="5" name="TextBox 4"/>
          <p:cNvSpPr txBox="1"/>
          <p:nvPr/>
        </p:nvSpPr>
        <p:spPr>
          <a:xfrm>
            <a:off x="1371600" y="5791200"/>
            <a:ext cx="7620000" cy="923330"/>
          </a:xfrm>
          <a:prstGeom prst="rect">
            <a:avLst/>
          </a:prstGeom>
          <a:noFill/>
        </p:spPr>
        <p:txBody>
          <a:bodyPr wrap="square" rtlCol="0">
            <a:spAutoFit/>
          </a:bodyPr>
          <a:lstStyle/>
          <a:p>
            <a:pPr algn="ctr"/>
            <a:r>
              <a:rPr lang="en-US" dirty="0" smtClean="0"/>
              <a:t>Program effectiveness data is published on the</a:t>
            </a:r>
          </a:p>
          <a:p>
            <a:pPr algn="ctr"/>
            <a:r>
              <a:rPr lang="en-US" dirty="0" smtClean="0"/>
              <a:t>Joint Review Committee on Education in Radiologic Technology  website     </a:t>
            </a:r>
            <a:r>
              <a:rPr lang="en-US" dirty="0" smtClean="0">
                <a:hlinkClick r:id="rId2"/>
              </a:rPr>
              <a:t>https://</a:t>
            </a:r>
            <a:r>
              <a:rPr lang="en-US" dirty="0" smtClean="0">
                <a:hlinkClick r:id="rId2"/>
              </a:rPr>
              <a:t>www.jrcert.org</a:t>
            </a:r>
            <a:r>
              <a:rPr lang="en-US" dirty="0" smtClean="0"/>
              <a:t> </a:t>
            </a:r>
            <a:endParaRPr lang="en-US" dirty="0" smtClean="0"/>
          </a:p>
        </p:txBody>
      </p:sp>
      <p:pic>
        <p:nvPicPr>
          <p:cNvPr id="7" name="Picture 6" descr="UMass Memorial lg.jpg"/>
          <p:cNvPicPr>
            <a:picLocks noChangeAspect="1"/>
          </p:cNvPicPr>
          <p:nvPr/>
        </p:nvPicPr>
        <p:blipFill>
          <a:blip r:embed="rId3" cstate="print"/>
          <a:stretch>
            <a:fillRect/>
          </a:stretch>
        </p:blipFill>
        <p:spPr>
          <a:xfrm>
            <a:off x="5181600" y="304800"/>
            <a:ext cx="3657600" cy="658368"/>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381000"/>
            <a:ext cx="8686800" cy="1143000"/>
          </a:xfrm>
        </p:spPr>
        <p:txBody>
          <a:bodyPr>
            <a:normAutofit fontScale="90000"/>
          </a:bodyPr>
          <a:lstStyle/>
          <a:p>
            <a:r>
              <a:rPr lang="en-US" dirty="0" smtClean="0"/>
              <a:t>Pass Rate for UMass Memorial 1</a:t>
            </a:r>
            <a:r>
              <a:rPr lang="en-US" baseline="30000" dirty="0" smtClean="0"/>
              <a:t>st</a:t>
            </a:r>
            <a:r>
              <a:rPr lang="en-US" dirty="0" smtClean="0"/>
              <a:t> Time Examinees taking the National Credentialing Examination</a:t>
            </a:r>
            <a:endParaRPr lang="en-US" dirty="0"/>
          </a:p>
        </p:txBody>
      </p:sp>
      <p:graphicFrame>
        <p:nvGraphicFramePr>
          <p:cNvPr id="6" name="Table 5"/>
          <p:cNvGraphicFramePr>
            <a:graphicFrameLocks noGrp="1"/>
          </p:cNvGraphicFramePr>
          <p:nvPr/>
        </p:nvGraphicFramePr>
        <p:xfrm>
          <a:off x="1676400" y="1910080"/>
          <a:ext cx="5791200" cy="3500120"/>
        </p:xfrm>
        <a:graphic>
          <a:graphicData uri="http://schemas.openxmlformats.org/drawingml/2006/table">
            <a:tbl>
              <a:tblPr firstRow="1" bandRow="1">
                <a:tableStyleId>{3C2FFA5D-87B4-456A-9821-1D502468CF0F}</a:tableStyleId>
              </a:tblPr>
              <a:tblGrid>
                <a:gridCol w="1295400"/>
                <a:gridCol w="1600200"/>
                <a:gridCol w="1447800"/>
                <a:gridCol w="1447800"/>
              </a:tblGrid>
              <a:tr h="370840">
                <a:tc>
                  <a:txBody>
                    <a:bodyPr/>
                    <a:lstStyle/>
                    <a:p>
                      <a:pPr algn="ctr"/>
                      <a:r>
                        <a:rPr lang="en-US" dirty="0" smtClean="0"/>
                        <a:t>Class Year</a:t>
                      </a:r>
                      <a:endParaRPr lang="en-US" dirty="0"/>
                    </a:p>
                  </a:txBody>
                  <a:tcPr anchor="ctr"/>
                </a:tc>
                <a:tc>
                  <a:txBody>
                    <a:bodyPr/>
                    <a:lstStyle/>
                    <a:p>
                      <a:pPr algn="ctr"/>
                      <a:r>
                        <a:rPr lang="en-US" dirty="0" smtClean="0"/>
                        <a:t>Percentage Pass Rate*</a:t>
                      </a:r>
                      <a:endParaRPr lang="en-US" dirty="0"/>
                    </a:p>
                  </a:txBody>
                  <a:tcPr anchor="ctr"/>
                </a:tc>
                <a:tc>
                  <a:txBody>
                    <a:bodyPr/>
                    <a:lstStyle/>
                    <a:p>
                      <a:pPr algn="ctr"/>
                      <a:r>
                        <a:rPr lang="en-US" dirty="0" smtClean="0"/>
                        <a:t>Number</a:t>
                      </a:r>
                      <a:r>
                        <a:rPr lang="en-US" baseline="0" dirty="0" smtClean="0"/>
                        <a:t> of 1</a:t>
                      </a:r>
                      <a:r>
                        <a:rPr lang="en-US" baseline="30000" dirty="0" smtClean="0"/>
                        <a:t>st</a:t>
                      </a:r>
                      <a:r>
                        <a:rPr lang="en-US" baseline="0" dirty="0" smtClean="0"/>
                        <a:t> Time Examinees</a:t>
                      </a:r>
                      <a:endParaRPr lang="en-US" dirty="0"/>
                    </a:p>
                  </a:txBody>
                  <a:tcPr/>
                </a:tc>
                <a:tc>
                  <a:txBody>
                    <a:bodyPr/>
                    <a:lstStyle/>
                    <a:p>
                      <a:pPr algn="ctr"/>
                      <a:r>
                        <a:rPr lang="en-US" dirty="0" smtClean="0"/>
                        <a:t>Number Passing</a:t>
                      </a:r>
                      <a:endParaRPr lang="en-US" dirty="0"/>
                    </a:p>
                  </a:txBody>
                  <a:tcPr anchor="ctr"/>
                </a:tc>
              </a:tr>
              <a:tr h="370840">
                <a:tc>
                  <a:txBody>
                    <a:bodyPr/>
                    <a:lstStyle/>
                    <a:p>
                      <a:pPr algn="ctr"/>
                      <a:r>
                        <a:rPr lang="en-US" dirty="0" smtClean="0"/>
                        <a:t>2011</a:t>
                      </a:r>
                      <a:endParaRPr lang="en-US" dirty="0"/>
                    </a:p>
                  </a:txBody>
                  <a:tcPr/>
                </a:tc>
                <a:tc>
                  <a:txBody>
                    <a:bodyPr/>
                    <a:lstStyle/>
                    <a:p>
                      <a:pPr algn="ctr"/>
                      <a:r>
                        <a:rPr lang="en-US" dirty="0" smtClean="0"/>
                        <a:t>100%</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r>
              <a:tr h="370840">
                <a:tc>
                  <a:txBody>
                    <a:bodyPr/>
                    <a:lstStyle/>
                    <a:p>
                      <a:pPr algn="ctr"/>
                      <a:r>
                        <a:rPr lang="en-US" dirty="0" smtClean="0"/>
                        <a:t>2012</a:t>
                      </a:r>
                      <a:endParaRPr lang="en-US" dirty="0"/>
                    </a:p>
                  </a:txBody>
                  <a:tcPr/>
                </a:tc>
                <a:tc>
                  <a:txBody>
                    <a:bodyPr/>
                    <a:lstStyle/>
                    <a:p>
                      <a:pPr algn="ctr"/>
                      <a:r>
                        <a:rPr lang="en-US" dirty="0" smtClean="0"/>
                        <a:t>100%</a:t>
                      </a:r>
                      <a:endParaRPr lang="en-US" dirty="0"/>
                    </a:p>
                  </a:txBody>
                  <a:tcPr/>
                </a:tc>
                <a:tc>
                  <a:txBody>
                    <a:bodyPr/>
                    <a:lstStyle/>
                    <a:p>
                      <a:pPr algn="ctr"/>
                      <a:r>
                        <a:rPr lang="en-US" dirty="0" smtClean="0"/>
                        <a:t>3</a:t>
                      </a:r>
                      <a:endParaRPr lang="en-US" dirty="0"/>
                    </a:p>
                  </a:txBody>
                  <a:tcPr/>
                </a:tc>
                <a:tc>
                  <a:txBody>
                    <a:bodyPr/>
                    <a:lstStyle/>
                    <a:p>
                      <a:pPr algn="ctr"/>
                      <a:r>
                        <a:rPr lang="en-US" dirty="0" smtClean="0"/>
                        <a:t>3</a:t>
                      </a:r>
                      <a:endParaRPr lang="en-US" dirty="0"/>
                    </a:p>
                  </a:txBody>
                  <a:tcPr/>
                </a:tc>
              </a:tr>
              <a:tr h="370840">
                <a:tc>
                  <a:txBody>
                    <a:bodyPr/>
                    <a:lstStyle/>
                    <a:p>
                      <a:pPr algn="ctr"/>
                      <a:r>
                        <a:rPr lang="en-US" dirty="0" smtClean="0"/>
                        <a:t>2013</a:t>
                      </a:r>
                      <a:endParaRPr lang="en-US" dirty="0"/>
                    </a:p>
                  </a:txBody>
                  <a:tcPr/>
                </a:tc>
                <a:tc>
                  <a:txBody>
                    <a:bodyPr/>
                    <a:lstStyle/>
                    <a:p>
                      <a:pPr algn="ctr"/>
                      <a:r>
                        <a:rPr lang="en-US" dirty="0" smtClean="0"/>
                        <a:t>100%</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r>
              <a:tr h="370840">
                <a:tc>
                  <a:txBody>
                    <a:bodyPr/>
                    <a:lstStyle/>
                    <a:p>
                      <a:pPr algn="ctr"/>
                      <a:r>
                        <a:rPr lang="en-US" dirty="0" smtClean="0"/>
                        <a:t>2014</a:t>
                      </a:r>
                      <a:endParaRPr lang="en-US" dirty="0"/>
                    </a:p>
                  </a:txBody>
                  <a:tcPr/>
                </a:tc>
                <a:tc>
                  <a:txBody>
                    <a:bodyPr/>
                    <a:lstStyle/>
                    <a:p>
                      <a:pPr algn="ctr"/>
                      <a:r>
                        <a:rPr lang="en-US" dirty="0" smtClean="0"/>
                        <a:t>N/A</a:t>
                      </a:r>
                      <a:endParaRPr lang="en-US" dirty="0"/>
                    </a:p>
                  </a:txBody>
                  <a:tcPr/>
                </a:tc>
                <a:tc>
                  <a:txBody>
                    <a:bodyPr/>
                    <a:lstStyle/>
                    <a:p>
                      <a:pPr algn="ctr"/>
                      <a:r>
                        <a:rPr lang="en-US" dirty="0" smtClean="0"/>
                        <a:t>0</a:t>
                      </a:r>
                      <a:endParaRPr lang="en-US" dirty="0"/>
                    </a:p>
                  </a:txBody>
                  <a:tcPr/>
                </a:tc>
                <a:tc>
                  <a:txBody>
                    <a:bodyPr/>
                    <a:lstStyle/>
                    <a:p>
                      <a:pPr algn="ctr"/>
                      <a:r>
                        <a:rPr lang="en-US" dirty="0" smtClean="0"/>
                        <a:t>N/A</a:t>
                      </a:r>
                      <a:endParaRPr lang="en-US" dirty="0"/>
                    </a:p>
                  </a:txBody>
                  <a:tcPr/>
                </a:tc>
              </a:tr>
              <a:tr h="370840">
                <a:tc>
                  <a:txBody>
                    <a:bodyPr/>
                    <a:lstStyle/>
                    <a:p>
                      <a:pPr algn="ctr"/>
                      <a:r>
                        <a:rPr lang="en-US" dirty="0" smtClean="0"/>
                        <a:t>2015</a:t>
                      </a:r>
                      <a:endParaRPr lang="en-US" dirty="0"/>
                    </a:p>
                  </a:txBody>
                  <a:tcPr/>
                </a:tc>
                <a:tc>
                  <a:txBody>
                    <a:bodyPr/>
                    <a:lstStyle/>
                    <a:p>
                      <a:pPr algn="ctr"/>
                      <a:r>
                        <a:rPr lang="en-US" dirty="0" smtClean="0"/>
                        <a:t>100%</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r>
              <a:tr h="370840">
                <a:tc>
                  <a:txBody>
                    <a:bodyPr/>
                    <a:lstStyle/>
                    <a:p>
                      <a:pPr algn="ctr"/>
                      <a:r>
                        <a:rPr lang="en-US" sz="1400" dirty="0" smtClean="0"/>
                        <a:t>5-Year Average Pass Rate (2011-2015) </a:t>
                      </a:r>
                      <a:endParaRPr lang="en-US" sz="1400" dirty="0"/>
                    </a:p>
                  </a:txBody>
                  <a:tcPr/>
                </a:tc>
                <a:tc>
                  <a:txBody>
                    <a:bodyPr/>
                    <a:lstStyle/>
                    <a:p>
                      <a:pPr algn="ctr"/>
                      <a:r>
                        <a:rPr lang="en-US" dirty="0" smtClean="0"/>
                        <a:t>100%</a:t>
                      </a:r>
                      <a:endParaRPr lang="en-US" dirty="0"/>
                    </a:p>
                  </a:txBody>
                  <a:tcPr anchor="ctr"/>
                </a:tc>
                <a:tc>
                  <a:txBody>
                    <a:bodyPr/>
                    <a:lstStyle/>
                    <a:p>
                      <a:pPr algn="ctr"/>
                      <a:endParaRPr lang="en-US" dirty="0"/>
                    </a:p>
                  </a:txBody>
                  <a:tcPr/>
                </a:tc>
                <a:tc>
                  <a:txBody>
                    <a:bodyPr/>
                    <a:lstStyle/>
                    <a:p>
                      <a:pPr algn="ctr"/>
                      <a:endParaRPr lang="en-US" dirty="0"/>
                    </a:p>
                  </a:txBody>
                  <a:tcPr/>
                </a:tc>
              </a:tr>
            </a:tbl>
          </a:graphicData>
        </a:graphic>
      </p:graphicFrame>
      <p:sp>
        <p:nvSpPr>
          <p:cNvPr id="7" name="TextBox 6"/>
          <p:cNvSpPr txBox="1"/>
          <p:nvPr/>
        </p:nvSpPr>
        <p:spPr>
          <a:xfrm>
            <a:off x="1409700" y="5505271"/>
            <a:ext cx="6324600" cy="1200329"/>
          </a:xfrm>
          <a:prstGeom prst="rect">
            <a:avLst/>
          </a:prstGeom>
          <a:noFill/>
        </p:spPr>
        <p:txBody>
          <a:bodyPr wrap="square" rtlCol="0">
            <a:spAutoFit/>
          </a:bodyPr>
          <a:lstStyle/>
          <a:p>
            <a:pPr algn="just"/>
            <a:r>
              <a:rPr lang="en-US" dirty="0" smtClean="0"/>
              <a:t>* Percentage of graduates passing the national certification exam on first attempt. Rate determined by dividing the number of graduates passing the exam by the number of graduates taking the exam.</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Employment Rate within 12 Months </a:t>
            </a:r>
            <a:br>
              <a:rPr lang="en-US" dirty="0" smtClean="0"/>
            </a:br>
            <a:r>
              <a:rPr lang="en-US" dirty="0" smtClean="0"/>
              <a:t>of Graduation</a:t>
            </a:r>
            <a:endParaRPr lang="en-US" dirty="0"/>
          </a:p>
        </p:txBody>
      </p:sp>
      <p:graphicFrame>
        <p:nvGraphicFramePr>
          <p:cNvPr id="6" name="Table 5"/>
          <p:cNvGraphicFramePr>
            <a:graphicFrameLocks noGrp="1"/>
          </p:cNvGraphicFramePr>
          <p:nvPr/>
        </p:nvGraphicFramePr>
        <p:xfrm>
          <a:off x="1200150" y="1483360"/>
          <a:ext cx="6743700" cy="3774440"/>
        </p:xfrm>
        <a:graphic>
          <a:graphicData uri="http://schemas.openxmlformats.org/drawingml/2006/table">
            <a:tbl>
              <a:tblPr firstRow="1" bandRow="1">
                <a:tableStyleId>{3C2FFA5D-87B4-456A-9821-1D502468CF0F}</a:tableStyleId>
              </a:tblPr>
              <a:tblGrid>
                <a:gridCol w="1295400"/>
                <a:gridCol w="1769918"/>
                <a:gridCol w="1839191"/>
                <a:gridCol w="1839191"/>
              </a:tblGrid>
              <a:tr h="370840">
                <a:tc>
                  <a:txBody>
                    <a:bodyPr/>
                    <a:lstStyle/>
                    <a:p>
                      <a:pPr algn="ctr"/>
                      <a:r>
                        <a:rPr lang="en-US" dirty="0" smtClean="0"/>
                        <a:t>Class Year</a:t>
                      </a:r>
                      <a:endParaRPr lang="en-US" dirty="0"/>
                    </a:p>
                  </a:txBody>
                  <a:tcPr anchor="ctr"/>
                </a:tc>
                <a:tc>
                  <a:txBody>
                    <a:bodyPr/>
                    <a:lstStyle/>
                    <a:p>
                      <a:pPr algn="ctr"/>
                      <a:r>
                        <a:rPr lang="en-US" baseline="0" dirty="0" smtClean="0"/>
                        <a:t>Employment Percentage Rate*</a:t>
                      </a:r>
                      <a:endParaRPr lang="en-US" dirty="0"/>
                    </a:p>
                  </a:txBody>
                  <a:tcPr/>
                </a:tc>
                <a:tc>
                  <a:txBody>
                    <a:bodyPr/>
                    <a:lstStyle/>
                    <a:p>
                      <a:pPr algn="ctr"/>
                      <a:r>
                        <a:rPr lang="en-US" dirty="0" smtClean="0"/>
                        <a:t>Graduates Seeking Employment</a:t>
                      </a:r>
                      <a:endParaRPr lang="en-US" dirty="0"/>
                    </a:p>
                  </a:txBody>
                  <a:tcPr/>
                </a:tc>
                <a:tc>
                  <a:txBody>
                    <a:bodyPr/>
                    <a:lstStyle/>
                    <a:p>
                      <a:pPr algn="ctr"/>
                      <a:r>
                        <a:rPr lang="en-US" dirty="0" smtClean="0"/>
                        <a:t>Graduates Employed</a:t>
                      </a:r>
                      <a:r>
                        <a:rPr lang="en-US" baseline="0" dirty="0" smtClean="0"/>
                        <a:t> within 12 Months</a:t>
                      </a:r>
                      <a:endParaRPr lang="en-US" dirty="0"/>
                    </a:p>
                  </a:txBody>
                  <a:tcPr/>
                </a:tc>
              </a:tr>
              <a:tr h="370840">
                <a:tc>
                  <a:txBody>
                    <a:bodyPr/>
                    <a:lstStyle/>
                    <a:p>
                      <a:pPr algn="ctr"/>
                      <a:r>
                        <a:rPr lang="en-US" dirty="0" smtClean="0"/>
                        <a:t>2011</a:t>
                      </a:r>
                      <a:endParaRPr lang="en-US" dirty="0"/>
                    </a:p>
                  </a:txBody>
                  <a:tcPr/>
                </a:tc>
                <a:tc>
                  <a:txBody>
                    <a:bodyPr/>
                    <a:lstStyle/>
                    <a:p>
                      <a:pPr algn="ctr"/>
                      <a:r>
                        <a:rPr lang="en-US" dirty="0" smtClean="0"/>
                        <a:t>100%</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r>
              <a:tr h="370840">
                <a:tc>
                  <a:txBody>
                    <a:bodyPr/>
                    <a:lstStyle/>
                    <a:p>
                      <a:pPr algn="ctr"/>
                      <a:r>
                        <a:rPr lang="en-US" dirty="0" smtClean="0"/>
                        <a:t>2012</a:t>
                      </a:r>
                      <a:endParaRPr lang="en-US" dirty="0"/>
                    </a:p>
                  </a:txBody>
                  <a:tcPr/>
                </a:tc>
                <a:tc>
                  <a:txBody>
                    <a:bodyPr/>
                    <a:lstStyle/>
                    <a:p>
                      <a:pPr algn="ctr"/>
                      <a:r>
                        <a:rPr lang="en-US" dirty="0" smtClean="0"/>
                        <a:t>100%</a:t>
                      </a:r>
                      <a:endParaRPr lang="en-US" dirty="0"/>
                    </a:p>
                  </a:txBody>
                  <a:tcPr/>
                </a:tc>
                <a:tc>
                  <a:txBody>
                    <a:bodyPr/>
                    <a:lstStyle/>
                    <a:p>
                      <a:pPr algn="ctr"/>
                      <a:r>
                        <a:rPr lang="en-US" dirty="0" smtClean="0"/>
                        <a:t>3</a:t>
                      </a:r>
                      <a:endParaRPr lang="en-US" dirty="0"/>
                    </a:p>
                  </a:txBody>
                  <a:tcPr/>
                </a:tc>
                <a:tc>
                  <a:txBody>
                    <a:bodyPr/>
                    <a:lstStyle/>
                    <a:p>
                      <a:pPr algn="ctr"/>
                      <a:r>
                        <a:rPr lang="en-US" dirty="0" smtClean="0"/>
                        <a:t>3</a:t>
                      </a:r>
                      <a:endParaRPr lang="en-US" dirty="0"/>
                    </a:p>
                  </a:txBody>
                  <a:tcPr/>
                </a:tc>
              </a:tr>
              <a:tr h="370840">
                <a:tc>
                  <a:txBody>
                    <a:bodyPr/>
                    <a:lstStyle/>
                    <a:p>
                      <a:pPr algn="ctr"/>
                      <a:r>
                        <a:rPr lang="en-US" dirty="0" smtClean="0"/>
                        <a:t>2013</a:t>
                      </a:r>
                      <a:endParaRPr lang="en-US" dirty="0"/>
                    </a:p>
                  </a:txBody>
                  <a:tcPr/>
                </a:tc>
                <a:tc>
                  <a:txBody>
                    <a:bodyPr/>
                    <a:lstStyle/>
                    <a:p>
                      <a:pPr algn="ctr"/>
                      <a:r>
                        <a:rPr lang="en-US" dirty="0" smtClean="0"/>
                        <a:t>100%</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r>
              <a:tr h="370840">
                <a:tc>
                  <a:txBody>
                    <a:bodyPr/>
                    <a:lstStyle/>
                    <a:p>
                      <a:pPr algn="ctr"/>
                      <a:r>
                        <a:rPr lang="en-US" dirty="0" smtClean="0"/>
                        <a:t>2014</a:t>
                      </a:r>
                      <a:endParaRPr lang="en-US" dirty="0"/>
                    </a:p>
                  </a:txBody>
                  <a:tcPr/>
                </a:tc>
                <a:tc>
                  <a:txBody>
                    <a:bodyPr/>
                    <a:lstStyle/>
                    <a:p>
                      <a:pPr algn="ctr"/>
                      <a:r>
                        <a:rPr lang="en-US" dirty="0" smtClean="0"/>
                        <a:t>N/A</a:t>
                      </a:r>
                      <a:endParaRPr lang="en-US" dirty="0"/>
                    </a:p>
                  </a:txBody>
                  <a:tcPr/>
                </a:tc>
                <a:tc>
                  <a:txBody>
                    <a:bodyPr/>
                    <a:lstStyle/>
                    <a:p>
                      <a:pPr algn="ctr"/>
                      <a:r>
                        <a:rPr lang="en-US" dirty="0" smtClean="0"/>
                        <a:t>0</a:t>
                      </a:r>
                      <a:endParaRPr lang="en-US" dirty="0"/>
                    </a:p>
                  </a:txBody>
                  <a:tcPr/>
                </a:tc>
                <a:tc>
                  <a:txBody>
                    <a:bodyPr/>
                    <a:lstStyle/>
                    <a:p>
                      <a:pPr algn="ctr"/>
                      <a:r>
                        <a:rPr lang="en-US" dirty="0" smtClean="0"/>
                        <a:t>N/A</a:t>
                      </a:r>
                      <a:endParaRPr lang="en-US" dirty="0"/>
                    </a:p>
                  </a:txBody>
                  <a:tcPr/>
                </a:tc>
              </a:tr>
              <a:tr h="370840">
                <a:tc>
                  <a:txBody>
                    <a:bodyPr/>
                    <a:lstStyle/>
                    <a:p>
                      <a:pPr algn="ctr"/>
                      <a:r>
                        <a:rPr lang="en-US" dirty="0" smtClean="0"/>
                        <a:t>2015</a:t>
                      </a:r>
                      <a:endParaRPr lang="en-US" dirty="0"/>
                    </a:p>
                  </a:txBody>
                  <a:tcPr/>
                </a:tc>
                <a:tc>
                  <a:txBody>
                    <a:bodyPr/>
                    <a:lstStyle/>
                    <a:p>
                      <a:pPr algn="ctr"/>
                      <a:r>
                        <a:rPr lang="en-US" dirty="0" smtClean="0"/>
                        <a:t>100%</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r>
              <a:tr h="370840">
                <a:tc>
                  <a:txBody>
                    <a:bodyPr/>
                    <a:lstStyle/>
                    <a:p>
                      <a:pPr algn="ctr"/>
                      <a:r>
                        <a:rPr lang="en-US" sz="1400" dirty="0" smtClean="0"/>
                        <a:t>5-Year Average Job</a:t>
                      </a:r>
                      <a:r>
                        <a:rPr lang="en-US" sz="1400" baseline="0" dirty="0" smtClean="0"/>
                        <a:t> </a:t>
                      </a:r>
                      <a:r>
                        <a:rPr lang="en-US" sz="1400" dirty="0" smtClean="0"/>
                        <a:t>Placement Rate</a:t>
                      </a:r>
                      <a:r>
                        <a:rPr lang="en-US" sz="1400" baseline="0" dirty="0" smtClean="0"/>
                        <a:t> (2011-2015)</a:t>
                      </a:r>
                      <a:endParaRPr lang="en-US" sz="1400" dirty="0"/>
                    </a:p>
                  </a:txBody>
                  <a:tcPr/>
                </a:tc>
                <a:tc>
                  <a:txBody>
                    <a:bodyPr/>
                    <a:lstStyle/>
                    <a:p>
                      <a:pPr algn="ctr"/>
                      <a:r>
                        <a:rPr lang="en-US" dirty="0" smtClean="0"/>
                        <a:t>100%</a:t>
                      </a:r>
                      <a:endParaRPr lang="en-US" dirty="0"/>
                    </a:p>
                  </a:txBody>
                  <a:tcPr anchor="ctr"/>
                </a:tc>
                <a:tc>
                  <a:txBody>
                    <a:bodyPr/>
                    <a:lstStyle/>
                    <a:p>
                      <a:pPr algn="ctr"/>
                      <a:r>
                        <a:rPr lang="en-US" sz="1400" dirty="0" smtClean="0"/>
                        <a:t>Number of Graduates </a:t>
                      </a:r>
                      <a:r>
                        <a:rPr lang="en-US" sz="1400" baseline="0" dirty="0" smtClean="0"/>
                        <a:t> Seeking Employment (2011-2015)</a:t>
                      </a:r>
                    </a:p>
                    <a:p>
                      <a:pPr algn="ctr"/>
                      <a:r>
                        <a:rPr lang="en-US" sz="1800" baseline="0" dirty="0" smtClean="0"/>
                        <a:t>9</a:t>
                      </a:r>
                      <a:endParaRPr lang="en-US" sz="1800" dirty="0"/>
                    </a:p>
                  </a:txBody>
                  <a:tcPr/>
                </a:tc>
                <a:tc>
                  <a:txBody>
                    <a:bodyPr/>
                    <a:lstStyle/>
                    <a:p>
                      <a:pPr algn="ctr"/>
                      <a:r>
                        <a:rPr lang="en-US" sz="1400" baseline="0" dirty="0" smtClean="0"/>
                        <a:t>Number of Graduates Employed within 12 Months (2011-2015)</a:t>
                      </a:r>
                    </a:p>
                    <a:p>
                      <a:pPr algn="ctr"/>
                      <a:r>
                        <a:rPr lang="en-US" baseline="0" dirty="0" smtClean="0"/>
                        <a:t>9</a:t>
                      </a:r>
                      <a:endParaRPr lang="en-US" dirty="0"/>
                    </a:p>
                  </a:txBody>
                  <a:tcPr/>
                </a:tc>
              </a:tr>
            </a:tbl>
          </a:graphicData>
        </a:graphic>
      </p:graphicFrame>
      <p:sp>
        <p:nvSpPr>
          <p:cNvPr id="7" name="TextBox 6"/>
          <p:cNvSpPr txBox="1"/>
          <p:nvPr/>
        </p:nvSpPr>
        <p:spPr>
          <a:xfrm>
            <a:off x="1219200" y="5410200"/>
            <a:ext cx="6705600" cy="1200329"/>
          </a:xfrm>
          <a:prstGeom prst="rect">
            <a:avLst/>
          </a:prstGeom>
          <a:noFill/>
        </p:spPr>
        <p:txBody>
          <a:bodyPr wrap="square" rtlCol="0">
            <a:spAutoFit/>
          </a:bodyPr>
          <a:lstStyle/>
          <a:p>
            <a:pPr algn="just"/>
            <a:r>
              <a:rPr lang="en-US" dirty="0" smtClean="0"/>
              <a:t>* Percentage of graduates securing employment in radiation therapy within 12 months of graduation.  Determined by the number of graduates employed within 12 months of graduation divided by the number of graduates seeking employment.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Annual Program Completion Rate</a:t>
            </a:r>
            <a:endParaRPr lang="en-US" dirty="0"/>
          </a:p>
        </p:txBody>
      </p:sp>
      <p:graphicFrame>
        <p:nvGraphicFramePr>
          <p:cNvPr id="6" name="Table 5"/>
          <p:cNvGraphicFramePr>
            <a:graphicFrameLocks noGrp="1"/>
          </p:cNvGraphicFramePr>
          <p:nvPr/>
        </p:nvGraphicFramePr>
        <p:xfrm>
          <a:off x="1333500" y="1676400"/>
          <a:ext cx="6477001" cy="2768600"/>
        </p:xfrm>
        <a:graphic>
          <a:graphicData uri="http://schemas.openxmlformats.org/drawingml/2006/table">
            <a:tbl>
              <a:tblPr firstRow="1" bandRow="1">
                <a:tableStyleId>{3C2FFA5D-87B4-456A-9821-1D502468CF0F}</a:tableStyleId>
              </a:tblPr>
              <a:tblGrid>
                <a:gridCol w="1177636"/>
                <a:gridCol w="1766455"/>
                <a:gridCol w="1766455"/>
                <a:gridCol w="1766455"/>
              </a:tblGrid>
              <a:tr h="370840">
                <a:tc>
                  <a:txBody>
                    <a:bodyPr/>
                    <a:lstStyle/>
                    <a:p>
                      <a:pPr algn="ctr"/>
                      <a:r>
                        <a:rPr lang="en-US" dirty="0" smtClean="0"/>
                        <a:t>Year</a:t>
                      </a:r>
                      <a:endParaRPr lang="en-US" dirty="0"/>
                    </a:p>
                  </a:txBody>
                  <a:tcPr anchor="ctr"/>
                </a:tc>
                <a:tc>
                  <a:txBody>
                    <a:bodyPr/>
                    <a:lstStyle/>
                    <a:p>
                      <a:pPr algn="ctr"/>
                      <a:r>
                        <a:rPr lang="en-US" baseline="0" dirty="0" smtClean="0"/>
                        <a:t>Completion Rate*</a:t>
                      </a:r>
                      <a:endParaRPr lang="en-US" dirty="0"/>
                    </a:p>
                  </a:txBody>
                  <a:tcPr anchor="ctr"/>
                </a:tc>
                <a:tc>
                  <a:txBody>
                    <a:bodyPr/>
                    <a:lstStyle/>
                    <a:p>
                      <a:pPr algn="ctr"/>
                      <a:r>
                        <a:rPr lang="en-US" dirty="0" smtClean="0"/>
                        <a:t>Number of Students Initially Enrolled</a:t>
                      </a:r>
                      <a:endParaRPr lang="en-US" dirty="0"/>
                    </a:p>
                  </a:txBody>
                  <a:tcPr/>
                </a:tc>
                <a:tc>
                  <a:txBody>
                    <a:bodyPr/>
                    <a:lstStyle/>
                    <a:p>
                      <a:pPr algn="ctr"/>
                      <a:r>
                        <a:rPr lang="en-US" dirty="0" smtClean="0"/>
                        <a:t>Number of Students Graduating</a:t>
                      </a:r>
                      <a:endParaRPr lang="en-US" dirty="0"/>
                    </a:p>
                  </a:txBody>
                  <a:tcPr/>
                </a:tc>
              </a:tr>
              <a:tr h="370840">
                <a:tc>
                  <a:txBody>
                    <a:bodyPr/>
                    <a:lstStyle/>
                    <a:p>
                      <a:pPr algn="ctr"/>
                      <a:r>
                        <a:rPr lang="en-US" dirty="0" smtClean="0"/>
                        <a:t>2011</a:t>
                      </a:r>
                      <a:endParaRPr lang="en-US" dirty="0"/>
                    </a:p>
                  </a:txBody>
                  <a:tcPr/>
                </a:tc>
                <a:tc>
                  <a:txBody>
                    <a:bodyPr/>
                    <a:lstStyle/>
                    <a:p>
                      <a:pPr algn="ctr"/>
                      <a:r>
                        <a:rPr lang="en-US" dirty="0" smtClean="0"/>
                        <a:t>50%</a:t>
                      </a:r>
                      <a:endParaRPr lang="en-US" dirty="0"/>
                    </a:p>
                  </a:txBody>
                  <a:tcPr/>
                </a:tc>
                <a:tc>
                  <a:txBody>
                    <a:bodyPr/>
                    <a:lstStyle/>
                    <a:p>
                      <a:pPr algn="ctr"/>
                      <a:r>
                        <a:rPr lang="en-US" dirty="0" smtClean="0"/>
                        <a:t>4</a:t>
                      </a:r>
                      <a:endParaRPr lang="en-US" dirty="0"/>
                    </a:p>
                  </a:txBody>
                  <a:tcPr/>
                </a:tc>
                <a:tc>
                  <a:txBody>
                    <a:bodyPr/>
                    <a:lstStyle/>
                    <a:p>
                      <a:pPr algn="ctr"/>
                      <a:r>
                        <a:rPr lang="en-US" dirty="0" smtClean="0"/>
                        <a:t>2</a:t>
                      </a:r>
                      <a:endParaRPr lang="en-US" dirty="0"/>
                    </a:p>
                  </a:txBody>
                  <a:tcPr/>
                </a:tc>
              </a:tr>
              <a:tr h="370840">
                <a:tc>
                  <a:txBody>
                    <a:bodyPr/>
                    <a:lstStyle/>
                    <a:p>
                      <a:pPr algn="ctr"/>
                      <a:r>
                        <a:rPr lang="en-US" dirty="0" smtClean="0"/>
                        <a:t>2012</a:t>
                      </a:r>
                      <a:endParaRPr lang="en-US" dirty="0"/>
                    </a:p>
                  </a:txBody>
                  <a:tcPr/>
                </a:tc>
                <a:tc>
                  <a:txBody>
                    <a:bodyPr/>
                    <a:lstStyle/>
                    <a:p>
                      <a:pPr algn="ctr"/>
                      <a:r>
                        <a:rPr lang="en-US" dirty="0" smtClean="0"/>
                        <a:t>75%</a:t>
                      </a:r>
                      <a:endParaRPr lang="en-US" dirty="0"/>
                    </a:p>
                  </a:txBody>
                  <a:tcPr/>
                </a:tc>
                <a:tc>
                  <a:txBody>
                    <a:bodyPr/>
                    <a:lstStyle/>
                    <a:p>
                      <a:pPr algn="ctr"/>
                      <a:r>
                        <a:rPr lang="en-US" dirty="0" smtClean="0"/>
                        <a:t>4</a:t>
                      </a:r>
                      <a:endParaRPr lang="en-US" dirty="0"/>
                    </a:p>
                  </a:txBody>
                  <a:tcPr/>
                </a:tc>
                <a:tc>
                  <a:txBody>
                    <a:bodyPr/>
                    <a:lstStyle/>
                    <a:p>
                      <a:pPr algn="ctr"/>
                      <a:r>
                        <a:rPr lang="en-US" dirty="0" smtClean="0"/>
                        <a:t>3</a:t>
                      </a:r>
                      <a:endParaRPr lang="en-US" dirty="0"/>
                    </a:p>
                  </a:txBody>
                  <a:tcPr/>
                </a:tc>
              </a:tr>
              <a:tr h="370840">
                <a:tc>
                  <a:txBody>
                    <a:bodyPr/>
                    <a:lstStyle/>
                    <a:p>
                      <a:pPr algn="ctr"/>
                      <a:r>
                        <a:rPr lang="en-US" dirty="0" smtClean="0"/>
                        <a:t>2013</a:t>
                      </a:r>
                      <a:endParaRPr lang="en-US" dirty="0"/>
                    </a:p>
                  </a:txBody>
                  <a:tcPr/>
                </a:tc>
                <a:tc>
                  <a:txBody>
                    <a:bodyPr/>
                    <a:lstStyle/>
                    <a:p>
                      <a:pPr algn="ctr"/>
                      <a:r>
                        <a:rPr lang="en-US" dirty="0" smtClean="0"/>
                        <a:t>67%</a:t>
                      </a:r>
                      <a:endParaRPr lang="en-US" dirty="0"/>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r>
              <a:tr h="370840">
                <a:tc>
                  <a:txBody>
                    <a:bodyPr/>
                    <a:lstStyle/>
                    <a:p>
                      <a:pPr algn="ctr"/>
                      <a:r>
                        <a:rPr lang="en-US" dirty="0" smtClean="0"/>
                        <a:t>2014</a:t>
                      </a:r>
                      <a:endParaRPr lang="en-US" dirty="0"/>
                    </a:p>
                  </a:txBody>
                  <a:tcPr/>
                </a:tc>
                <a:tc>
                  <a:txBody>
                    <a:bodyPr/>
                    <a:lstStyle/>
                    <a:p>
                      <a:pPr algn="ctr"/>
                      <a:r>
                        <a:rPr lang="en-US" dirty="0" smtClean="0"/>
                        <a:t>0%</a:t>
                      </a:r>
                      <a:endParaRPr lang="en-US" dirty="0"/>
                    </a:p>
                  </a:txBody>
                  <a:tcPr/>
                </a:tc>
                <a:tc>
                  <a:txBody>
                    <a:bodyPr/>
                    <a:lstStyle/>
                    <a:p>
                      <a:pPr algn="ctr"/>
                      <a:r>
                        <a:rPr lang="en-US" dirty="0" smtClean="0"/>
                        <a:t>1</a:t>
                      </a:r>
                      <a:endParaRPr lang="en-US" dirty="0"/>
                    </a:p>
                  </a:txBody>
                  <a:tcPr/>
                </a:tc>
                <a:tc>
                  <a:txBody>
                    <a:bodyPr/>
                    <a:lstStyle/>
                    <a:p>
                      <a:pPr algn="ctr"/>
                      <a:r>
                        <a:rPr lang="en-US" dirty="0" smtClean="0"/>
                        <a:t>0</a:t>
                      </a:r>
                      <a:endParaRPr lang="en-US" dirty="0"/>
                    </a:p>
                  </a:txBody>
                  <a:tcPr/>
                </a:tc>
              </a:tr>
              <a:tr h="370840">
                <a:tc>
                  <a:txBody>
                    <a:bodyPr/>
                    <a:lstStyle/>
                    <a:p>
                      <a:pPr algn="ctr"/>
                      <a:r>
                        <a:rPr lang="en-US" dirty="0" smtClean="0"/>
                        <a:t>2015</a:t>
                      </a:r>
                      <a:endParaRPr lang="en-US" dirty="0"/>
                    </a:p>
                  </a:txBody>
                  <a:tcPr/>
                </a:tc>
                <a:tc>
                  <a:txBody>
                    <a:bodyPr/>
                    <a:lstStyle/>
                    <a:p>
                      <a:pPr algn="ctr"/>
                      <a:r>
                        <a:rPr lang="en-US" dirty="0" smtClean="0"/>
                        <a:t>100%</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r>
            </a:tbl>
          </a:graphicData>
        </a:graphic>
      </p:graphicFrame>
      <p:sp>
        <p:nvSpPr>
          <p:cNvPr id="7" name="TextBox 6"/>
          <p:cNvSpPr txBox="1"/>
          <p:nvPr/>
        </p:nvSpPr>
        <p:spPr>
          <a:xfrm>
            <a:off x="1600200" y="4648200"/>
            <a:ext cx="6096000" cy="1200329"/>
          </a:xfrm>
          <a:prstGeom prst="rect">
            <a:avLst/>
          </a:prstGeom>
          <a:noFill/>
        </p:spPr>
        <p:txBody>
          <a:bodyPr wrap="square" rtlCol="0">
            <a:spAutoFit/>
          </a:bodyPr>
          <a:lstStyle/>
          <a:p>
            <a:pPr algn="just"/>
            <a:r>
              <a:rPr lang="en-US" dirty="0" smtClean="0"/>
              <a:t>* Percentage of initially enrolled students graduating from the Program.  Determined by dividing the number of students completing the Program by the number of students initially enrolled.</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TotalTime>
  <Words>301</Words>
  <Application>Microsoft Office PowerPoint</Application>
  <PresentationFormat>On-screen Show (4:3)</PresentationFormat>
  <Paragraphs>91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Program Effectiveness Data</vt:lpstr>
      <vt:lpstr>Pass Rate for UMass Memorial 1st Time Examinees taking the National Credentialing Examination</vt:lpstr>
      <vt:lpstr>Employment Rate within 12 Months  of Graduation</vt:lpstr>
      <vt:lpstr>Annual Program Completion Rate</vt:lpstr>
    </vt:vector>
  </TitlesOfParts>
  <Company>umassmemorial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5-Year Credentialing Rate</dc:title>
  <dc:creator>webstp</dc:creator>
  <cp:lastModifiedBy>Administrator</cp:lastModifiedBy>
  <cp:revision>34</cp:revision>
  <dcterms:created xsi:type="dcterms:W3CDTF">2014-01-14T18:23:56Z</dcterms:created>
  <dcterms:modified xsi:type="dcterms:W3CDTF">2016-07-14T15:52:14Z</dcterms:modified>
</cp:coreProperties>
</file>