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6"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2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F1DBE5-909F-456C-AA7C-BA99136560EC}"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1DBE5-909F-456C-AA7C-BA99136560EC}"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1DBE5-909F-456C-AA7C-BA99136560EC}"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F1DBE5-909F-456C-AA7C-BA99136560EC}"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F1DBE5-909F-456C-AA7C-BA99136560EC}" type="datetimeFigureOut">
              <a:rPr lang="en-US" smtClean="0"/>
              <a:pPr/>
              <a:t>7/14/2016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F1DBE5-909F-456C-AA7C-BA99136560EC}"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F1DBE5-909F-456C-AA7C-BA99136560EC}" type="datetimeFigureOut">
              <a:rPr lang="en-US" smtClean="0"/>
              <a:pPr/>
              <a:t>7/14/2016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F1DBE5-909F-456C-AA7C-BA99136560EC}" type="datetimeFigureOut">
              <a:rPr lang="en-US" smtClean="0"/>
              <a:pPr/>
              <a:t>7/14/2016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F1DBE5-909F-456C-AA7C-BA99136560EC}" type="datetimeFigureOut">
              <a:rPr lang="en-US" smtClean="0"/>
              <a:pPr/>
              <a:t>7/14/2016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1DBE5-909F-456C-AA7C-BA99136560EC}"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F1DBE5-909F-456C-AA7C-BA99136560EC}" type="datetimeFigureOut">
              <a:rPr lang="en-US" smtClean="0"/>
              <a:pPr/>
              <a:t>7/14/2016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7A9749-5912-4367-9BA2-3476F677BA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F1DBE5-909F-456C-AA7C-BA99136560EC}" type="datetimeFigureOut">
              <a:rPr lang="en-US" smtClean="0"/>
              <a:pPr/>
              <a:t>7/14/2016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A9749-5912-4367-9BA2-3476F677BA9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jrcert.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Program Effectiveness Data</a:t>
            </a:r>
            <a:endParaRPr lang="en-US" dirty="0"/>
          </a:p>
        </p:txBody>
      </p:sp>
      <p:sp>
        <p:nvSpPr>
          <p:cNvPr id="4" name="Subtitle 3"/>
          <p:cNvSpPr>
            <a:spLocks noGrp="1"/>
          </p:cNvSpPr>
          <p:nvPr>
            <p:ph type="subTitle" idx="1"/>
          </p:nvPr>
        </p:nvSpPr>
        <p:spPr/>
        <p:txBody>
          <a:bodyPr/>
          <a:lstStyle/>
          <a:p>
            <a:r>
              <a:rPr lang="en-US" dirty="0" smtClean="0"/>
              <a:t>Radiation Therapy Program </a:t>
            </a:r>
          </a:p>
          <a:p>
            <a:r>
              <a:rPr lang="en-US" dirty="0" smtClean="0"/>
              <a:t>UMass Memorial Medical Center</a:t>
            </a:r>
            <a:endParaRPr lang="en-US" dirty="0"/>
          </a:p>
        </p:txBody>
      </p:sp>
      <p:sp>
        <p:nvSpPr>
          <p:cNvPr id="5" name="TextBox 4"/>
          <p:cNvSpPr txBox="1"/>
          <p:nvPr/>
        </p:nvSpPr>
        <p:spPr>
          <a:xfrm>
            <a:off x="1371600" y="5791200"/>
            <a:ext cx="7620000" cy="923330"/>
          </a:xfrm>
          <a:prstGeom prst="rect">
            <a:avLst/>
          </a:prstGeom>
          <a:noFill/>
        </p:spPr>
        <p:txBody>
          <a:bodyPr wrap="square" rtlCol="0">
            <a:spAutoFit/>
          </a:bodyPr>
          <a:lstStyle/>
          <a:p>
            <a:pPr algn="ctr"/>
            <a:r>
              <a:rPr lang="en-US" dirty="0" smtClean="0"/>
              <a:t>Program effectiveness data is published on the</a:t>
            </a:r>
          </a:p>
          <a:p>
            <a:pPr algn="ctr"/>
            <a:r>
              <a:rPr lang="en-US" dirty="0" smtClean="0"/>
              <a:t>Joint Review Committee on Education in Radiologic Technology  website     </a:t>
            </a:r>
            <a:r>
              <a:rPr lang="en-US" dirty="0" smtClean="0">
                <a:hlinkClick r:id="rId2"/>
              </a:rPr>
              <a:t>https://</a:t>
            </a:r>
            <a:r>
              <a:rPr lang="en-US" dirty="0" smtClean="0">
                <a:hlinkClick r:id="rId2"/>
              </a:rPr>
              <a:t>www.jrcert.org</a:t>
            </a:r>
            <a:r>
              <a:rPr lang="en-US" dirty="0" smtClean="0"/>
              <a:t> </a:t>
            </a:r>
            <a:endParaRPr lang="en-US" dirty="0" smtClean="0"/>
          </a:p>
        </p:txBody>
      </p:sp>
      <p:pic>
        <p:nvPicPr>
          <p:cNvPr id="7" name="Picture 6" descr="UMass Memorial lg.jpg"/>
          <p:cNvPicPr>
            <a:picLocks noChangeAspect="1"/>
          </p:cNvPicPr>
          <p:nvPr/>
        </p:nvPicPr>
        <p:blipFill>
          <a:blip r:embed="rId3" cstate="print"/>
          <a:stretch>
            <a:fillRect/>
          </a:stretch>
        </p:blipFill>
        <p:spPr>
          <a:xfrm>
            <a:off x="5181600" y="304800"/>
            <a:ext cx="3657600" cy="658368"/>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381000"/>
            <a:ext cx="8686800" cy="1143000"/>
          </a:xfrm>
        </p:spPr>
        <p:txBody>
          <a:bodyPr>
            <a:normAutofit fontScale="90000"/>
          </a:bodyPr>
          <a:lstStyle/>
          <a:p>
            <a:r>
              <a:rPr lang="en-US" dirty="0" smtClean="0"/>
              <a:t>Pass Rate for UMass Memorial 1</a:t>
            </a:r>
            <a:r>
              <a:rPr lang="en-US" baseline="30000" dirty="0" smtClean="0"/>
              <a:t>st</a:t>
            </a:r>
            <a:r>
              <a:rPr lang="en-US" dirty="0" smtClean="0"/>
              <a:t> Time Examinees taking the National Credentialing Examination</a:t>
            </a:r>
            <a:endParaRPr lang="en-US" dirty="0"/>
          </a:p>
        </p:txBody>
      </p:sp>
      <p:graphicFrame>
        <p:nvGraphicFramePr>
          <p:cNvPr id="6" name="Table 5"/>
          <p:cNvGraphicFramePr>
            <a:graphicFrameLocks noGrp="1"/>
          </p:cNvGraphicFramePr>
          <p:nvPr/>
        </p:nvGraphicFramePr>
        <p:xfrm>
          <a:off x="1676400" y="1910080"/>
          <a:ext cx="5791200" cy="3500120"/>
        </p:xfrm>
        <a:graphic>
          <a:graphicData uri="http://schemas.openxmlformats.org/drawingml/2006/table">
            <a:tbl>
              <a:tblPr firstRow="1" bandRow="1">
                <a:tableStyleId>{3C2FFA5D-87B4-456A-9821-1D502468CF0F}</a:tableStyleId>
              </a:tblPr>
              <a:tblGrid>
                <a:gridCol w="1295400"/>
                <a:gridCol w="1600200"/>
                <a:gridCol w="1447800"/>
                <a:gridCol w="1447800"/>
              </a:tblGrid>
              <a:tr h="370840">
                <a:tc>
                  <a:txBody>
                    <a:bodyPr/>
                    <a:lstStyle/>
                    <a:p>
                      <a:pPr algn="ctr"/>
                      <a:r>
                        <a:rPr lang="en-US" dirty="0" smtClean="0"/>
                        <a:t>Class Year</a:t>
                      </a:r>
                      <a:endParaRPr lang="en-US" dirty="0"/>
                    </a:p>
                  </a:txBody>
                  <a:tcPr anchor="ctr"/>
                </a:tc>
                <a:tc>
                  <a:txBody>
                    <a:bodyPr/>
                    <a:lstStyle/>
                    <a:p>
                      <a:pPr algn="ctr"/>
                      <a:r>
                        <a:rPr lang="en-US" dirty="0" smtClean="0"/>
                        <a:t>Percentage Pass Rate*</a:t>
                      </a:r>
                      <a:endParaRPr lang="en-US" dirty="0"/>
                    </a:p>
                  </a:txBody>
                  <a:tcPr anchor="ctr"/>
                </a:tc>
                <a:tc>
                  <a:txBody>
                    <a:bodyPr/>
                    <a:lstStyle/>
                    <a:p>
                      <a:pPr algn="ctr"/>
                      <a:r>
                        <a:rPr lang="en-US" dirty="0" smtClean="0"/>
                        <a:t>Number</a:t>
                      </a:r>
                      <a:r>
                        <a:rPr lang="en-US" baseline="0" dirty="0" smtClean="0"/>
                        <a:t> of 1</a:t>
                      </a:r>
                      <a:r>
                        <a:rPr lang="en-US" baseline="30000" dirty="0" smtClean="0"/>
                        <a:t>st</a:t>
                      </a:r>
                      <a:r>
                        <a:rPr lang="en-US" baseline="0" dirty="0" smtClean="0"/>
                        <a:t> Time Examinees</a:t>
                      </a:r>
                      <a:endParaRPr lang="en-US" dirty="0"/>
                    </a:p>
                  </a:txBody>
                  <a:tcPr/>
                </a:tc>
                <a:tc>
                  <a:txBody>
                    <a:bodyPr/>
                    <a:lstStyle/>
                    <a:p>
                      <a:pPr algn="ctr"/>
                      <a:r>
                        <a:rPr lang="en-US" dirty="0" smtClean="0"/>
                        <a:t>Number Passing</a:t>
                      </a:r>
                      <a:endParaRPr lang="en-US" dirty="0"/>
                    </a:p>
                  </a:txBody>
                  <a:tcPr anchor="ctr"/>
                </a:tc>
              </a:tr>
              <a:tr h="370840">
                <a:tc>
                  <a:txBody>
                    <a:bodyPr/>
                    <a:lstStyle/>
                    <a:p>
                      <a:pPr algn="ctr"/>
                      <a:r>
                        <a:rPr lang="en-US" dirty="0" smtClean="0"/>
                        <a:t>2011</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100%</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2014</a:t>
                      </a:r>
                      <a:endParaRPr lang="en-US" dirty="0"/>
                    </a:p>
                  </a:txBody>
                  <a:tcPr/>
                </a:tc>
                <a:tc>
                  <a:txBody>
                    <a:bodyPr/>
                    <a:lstStyle/>
                    <a:p>
                      <a:pPr algn="ctr"/>
                      <a:r>
                        <a:rPr lang="en-US" dirty="0" smtClean="0"/>
                        <a:t>N/A</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r>
              <a:tr h="370840">
                <a:tc>
                  <a:txBody>
                    <a:bodyPr/>
                    <a:lstStyle/>
                    <a:p>
                      <a:pPr algn="ctr"/>
                      <a:r>
                        <a:rPr lang="en-US" dirty="0" smtClean="0"/>
                        <a:t>2015</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sz="1400" dirty="0" smtClean="0"/>
                        <a:t>5-Year Average Pass Rate (2011-2015) </a:t>
                      </a:r>
                      <a:endParaRPr lang="en-US" sz="1400" dirty="0"/>
                    </a:p>
                  </a:txBody>
                  <a:tcPr/>
                </a:tc>
                <a:tc>
                  <a:txBody>
                    <a:bodyPr/>
                    <a:lstStyle/>
                    <a:p>
                      <a:pPr algn="ctr"/>
                      <a:r>
                        <a:rPr lang="en-US" dirty="0" smtClean="0"/>
                        <a:t>100%</a:t>
                      </a:r>
                      <a:endParaRPr lang="en-US" dirty="0"/>
                    </a:p>
                  </a:txBody>
                  <a:tcPr anchor="ctr"/>
                </a:tc>
                <a:tc>
                  <a:txBody>
                    <a:bodyPr/>
                    <a:lstStyle/>
                    <a:p>
                      <a:pPr algn="ctr"/>
                      <a:endParaRPr lang="en-US" dirty="0"/>
                    </a:p>
                  </a:txBody>
                  <a:tcPr/>
                </a:tc>
                <a:tc>
                  <a:txBody>
                    <a:bodyPr/>
                    <a:lstStyle/>
                    <a:p>
                      <a:pPr algn="ctr"/>
                      <a:endParaRPr lang="en-US" dirty="0"/>
                    </a:p>
                  </a:txBody>
                  <a:tcPr/>
                </a:tc>
              </a:tr>
            </a:tbl>
          </a:graphicData>
        </a:graphic>
      </p:graphicFrame>
      <p:sp>
        <p:nvSpPr>
          <p:cNvPr id="7" name="TextBox 6"/>
          <p:cNvSpPr txBox="1"/>
          <p:nvPr/>
        </p:nvSpPr>
        <p:spPr>
          <a:xfrm>
            <a:off x="1409700" y="5505271"/>
            <a:ext cx="6324600" cy="1200329"/>
          </a:xfrm>
          <a:prstGeom prst="rect">
            <a:avLst/>
          </a:prstGeom>
          <a:noFill/>
        </p:spPr>
        <p:txBody>
          <a:bodyPr wrap="square" rtlCol="0">
            <a:spAutoFit/>
          </a:bodyPr>
          <a:lstStyle/>
          <a:p>
            <a:pPr algn="just"/>
            <a:r>
              <a:rPr lang="en-US" dirty="0" smtClean="0"/>
              <a:t>* Percentage of graduates passing the national certification exam on first attempt. Rate determined by dividing the number of graduates passing the exam by the number of graduates taking the exam.</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Employment Rate within 12 Months </a:t>
            </a:r>
            <a:br>
              <a:rPr lang="en-US" dirty="0" smtClean="0"/>
            </a:br>
            <a:r>
              <a:rPr lang="en-US" dirty="0" smtClean="0"/>
              <a:t>of Graduation</a:t>
            </a:r>
            <a:endParaRPr lang="en-US" dirty="0"/>
          </a:p>
        </p:txBody>
      </p:sp>
      <p:graphicFrame>
        <p:nvGraphicFramePr>
          <p:cNvPr id="6" name="Table 5"/>
          <p:cNvGraphicFramePr>
            <a:graphicFrameLocks noGrp="1"/>
          </p:cNvGraphicFramePr>
          <p:nvPr/>
        </p:nvGraphicFramePr>
        <p:xfrm>
          <a:off x="1200150" y="1483360"/>
          <a:ext cx="6743700" cy="3774440"/>
        </p:xfrm>
        <a:graphic>
          <a:graphicData uri="http://schemas.openxmlformats.org/drawingml/2006/table">
            <a:tbl>
              <a:tblPr firstRow="1" bandRow="1">
                <a:tableStyleId>{3C2FFA5D-87B4-456A-9821-1D502468CF0F}</a:tableStyleId>
              </a:tblPr>
              <a:tblGrid>
                <a:gridCol w="1295400"/>
                <a:gridCol w="1769918"/>
                <a:gridCol w="1839191"/>
                <a:gridCol w="1839191"/>
              </a:tblGrid>
              <a:tr h="370840">
                <a:tc>
                  <a:txBody>
                    <a:bodyPr/>
                    <a:lstStyle/>
                    <a:p>
                      <a:pPr algn="ctr"/>
                      <a:r>
                        <a:rPr lang="en-US" dirty="0" smtClean="0"/>
                        <a:t>Class Year</a:t>
                      </a:r>
                      <a:endParaRPr lang="en-US" dirty="0"/>
                    </a:p>
                  </a:txBody>
                  <a:tcPr anchor="ctr"/>
                </a:tc>
                <a:tc>
                  <a:txBody>
                    <a:bodyPr/>
                    <a:lstStyle/>
                    <a:p>
                      <a:pPr algn="ctr"/>
                      <a:r>
                        <a:rPr lang="en-US" baseline="0" dirty="0" smtClean="0"/>
                        <a:t>Employment Percentage Rate*</a:t>
                      </a:r>
                      <a:endParaRPr lang="en-US" dirty="0"/>
                    </a:p>
                  </a:txBody>
                  <a:tcPr/>
                </a:tc>
                <a:tc>
                  <a:txBody>
                    <a:bodyPr/>
                    <a:lstStyle/>
                    <a:p>
                      <a:pPr algn="ctr"/>
                      <a:r>
                        <a:rPr lang="en-US" dirty="0" smtClean="0"/>
                        <a:t>Graduates Seeking Employment</a:t>
                      </a:r>
                      <a:endParaRPr lang="en-US" dirty="0"/>
                    </a:p>
                  </a:txBody>
                  <a:tcPr/>
                </a:tc>
                <a:tc>
                  <a:txBody>
                    <a:bodyPr/>
                    <a:lstStyle/>
                    <a:p>
                      <a:pPr algn="ctr"/>
                      <a:r>
                        <a:rPr lang="en-US" dirty="0" smtClean="0"/>
                        <a:t>Graduates Employed</a:t>
                      </a:r>
                      <a:r>
                        <a:rPr lang="en-US" baseline="0" dirty="0" smtClean="0"/>
                        <a:t> within 12 Months</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100%</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2014</a:t>
                      </a:r>
                      <a:endParaRPr lang="en-US" dirty="0"/>
                    </a:p>
                  </a:txBody>
                  <a:tcPr/>
                </a:tc>
                <a:tc>
                  <a:txBody>
                    <a:bodyPr/>
                    <a:lstStyle/>
                    <a:p>
                      <a:pPr algn="ctr"/>
                      <a:r>
                        <a:rPr lang="en-US" dirty="0" smtClean="0"/>
                        <a:t>N/A</a:t>
                      </a:r>
                      <a:endParaRPr lang="en-US" dirty="0"/>
                    </a:p>
                  </a:txBody>
                  <a:tcPr/>
                </a:tc>
                <a:tc>
                  <a:txBody>
                    <a:bodyPr/>
                    <a:lstStyle/>
                    <a:p>
                      <a:pPr algn="ctr"/>
                      <a:r>
                        <a:rPr lang="en-US" dirty="0" smtClean="0"/>
                        <a:t>0</a:t>
                      </a:r>
                      <a:endParaRPr lang="en-US" dirty="0"/>
                    </a:p>
                  </a:txBody>
                  <a:tcPr/>
                </a:tc>
                <a:tc>
                  <a:txBody>
                    <a:bodyPr/>
                    <a:lstStyle/>
                    <a:p>
                      <a:pPr algn="ctr"/>
                      <a:r>
                        <a:rPr lang="en-US" dirty="0" smtClean="0"/>
                        <a:t>N/A</a:t>
                      </a:r>
                      <a:endParaRPr lang="en-US" dirty="0"/>
                    </a:p>
                  </a:txBody>
                  <a:tcPr/>
                </a:tc>
              </a:tr>
              <a:tr h="370840">
                <a:tc>
                  <a:txBody>
                    <a:bodyPr/>
                    <a:lstStyle/>
                    <a:p>
                      <a:pPr algn="ctr"/>
                      <a:r>
                        <a:rPr lang="en-US" dirty="0" smtClean="0"/>
                        <a:t>2015</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r h="370840">
                <a:tc>
                  <a:txBody>
                    <a:bodyPr/>
                    <a:lstStyle/>
                    <a:p>
                      <a:pPr algn="ctr"/>
                      <a:r>
                        <a:rPr lang="en-US" sz="1400" dirty="0" smtClean="0"/>
                        <a:t>5-Year Average Job</a:t>
                      </a:r>
                      <a:r>
                        <a:rPr lang="en-US" sz="1400" baseline="0" dirty="0" smtClean="0"/>
                        <a:t> </a:t>
                      </a:r>
                      <a:r>
                        <a:rPr lang="en-US" sz="1400" dirty="0" smtClean="0"/>
                        <a:t>Placement Rate</a:t>
                      </a:r>
                      <a:r>
                        <a:rPr lang="en-US" sz="1400" baseline="0" dirty="0" smtClean="0"/>
                        <a:t> (2011-2015)</a:t>
                      </a:r>
                      <a:endParaRPr lang="en-US" sz="1400" dirty="0"/>
                    </a:p>
                  </a:txBody>
                  <a:tcPr/>
                </a:tc>
                <a:tc>
                  <a:txBody>
                    <a:bodyPr/>
                    <a:lstStyle/>
                    <a:p>
                      <a:pPr algn="ctr"/>
                      <a:r>
                        <a:rPr lang="en-US" dirty="0" smtClean="0"/>
                        <a:t>100%</a:t>
                      </a:r>
                      <a:endParaRPr lang="en-US" dirty="0"/>
                    </a:p>
                  </a:txBody>
                  <a:tcPr anchor="ctr"/>
                </a:tc>
                <a:tc>
                  <a:txBody>
                    <a:bodyPr/>
                    <a:lstStyle/>
                    <a:p>
                      <a:pPr algn="ctr"/>
                      <a:r>
                        <a:rPr lang="en-US" sz="1400" dirty="0" smtClean="0"/>
                        <a:t>Number of Graduates </a:t>
                      </a:r>
                      <a:r>
                        <a:rPr lang="en-US" sz="1400" baseline="0" dirty="0" smtClean="0"/>
                        <a:t> Seeking Employment (2011-2015)</a:t>
                      </a:r>
                    </a:p>
                    <a:p>
                      <a:pPr algn="ctr"/>
                      <a:r>
                        <a:rPr lang="en-US" sz="1800" baseline="0" dirty="0" smtClean="0"/>
                        <a:t>9</a:t>
                      </a:r>
                      <a:endParaRPr lang="en-US" sz="1800" dirty="0"/>
                    </a:p>
                  </a:txBody>
                  <a:tcPr/>
                </a:tc>
                <a:tc>
                  <a:txBody>
                    <a:bodyPr/>
                    <a:lstStyle/>
                    <a:p>
                      <a:pPr algn="ctr"/>
                      <a:r>
                        <a:rPr lang="en-US" sz="1400" baseline="0" dirty="0" smtClean="0"/>
                        <a:t>Number of Graduates Employed within 12 Months (2011-2015)</a:t>
                      </a:r>
                    </a:p>
                    <a:p>
                      <a:pPr algn="ctr"/>
                      <a:r>
                        <a:rPr lang="en-US" baseline="0" dirty="0" smtClean="0"/>
                        <a:t>9</a:t>
                      </a:r>
                      <a:endParaRPr lang="en-US" dirty="0"/>
                    </a:p>
                  </a:txBody>
                  <a:tcPr/>
                </a:tc>
              </a:tr>
            </a:tbl>
          </a:graphicData>
        </a:graphic>
      </p:graphicFrame>
      <p:sp>
        <p:nvSpPr>
          <p:cNvPr id="7" name="TextBox 6"/>
          <p:cNvSpPr txBox="1"/>
          <p:nvPr/>
        </p:nvSpPr>
        <p:spPr>
          <a:xfrm>
            <a:off x="1219200" y="5410200"/>
            <a:ext cx="6705600" cy="1200329"/>
          </a:xfrm>
          <a:prstGeom prst="rect">
            <a:avLst/>
          </a:prstGeom>
          <a:noFill/>
        </p:spPr>
        <p:txBody>
          <a:bodyPr wrap="square" rtlCol="0">
            <a:spAutoFit/>
          </a:bodyPr>
          <a:lstStyle/>
          <a:p>
            <a:pPr algn="just"/>
            <a:r>
              <a:rPr lang="en-US" dirty="0" smtClean="0"/>
              <a:t>* Percentage of graduates securing employment in radiation therapy within 12 months of graduation.  Determined by the number of graduates employed within 12 months of graduation divided by the number of graduates seeking employment.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Annual Program Completion Rate</a:t>
            </a:r>
            <a:endParaRPr lang="en-US" dirty="0"/>
          </a:p>
        </p:txBody>
      </p:sp>
      <p:graphicFrame>
        <p:nvGraphicFramePr>
          <p:cNvPr id="6" name="Table 5"/>
          <p:cNvGraphicFramePr>
            <a:graphicFrameLocks noGrp="1"/>
          </p:cNvGraphicFramePr>
          <p:nvPr/>
        </p:nvGraphicFramePr>
        <p:xfrm>
          <a:off x="1333500" y="1676400"/>
          <a:ext cx="6477001" cy="2768600"/>
        </p:xfrm>
        <a:graphic>
          <a:graphicData uri="http://schemas.openxmlformats.org/drawingml/2006/table">
            <a:tbl>
              <a:tblPr firstRow="1" bandRow="1">
                <a:tableStyleId>{3C2FFA5D-87B4-456A-9821-1D502468CF0F}</a:tableStyleId>
              </a:tblPr>
              <a:tblGrid>
                <a:gridCol w="1177636"/>
                <a:gridCol w="1766455"/>
                <a:gridCol w="1766455"/>
                <a:gridCol w="1766455"/>
              </a:tblGrid>
              <a:tr h="370840">
                <a:tc>
                  <a:txBody>
                    <a:bodyPr/>
                    <a:lstStyle/>
                    <a:p>
                      <a:pPr algn="ctr"/>
                      <a:r>
                        <a:rPr lang="en-US" dirty="0" smtClean="0"/>
                        <a:t>Year</a:t>
                      </a:r>
                      <a:endParaRPr lang="en-US" dirty="0"/>
                    </a:p>
                  </a:txBody>
                  <a:tcPr anchor="ctr"/>
                </a:tc>
                <a:tc>
                  <a:txBody>
                    <a:bodyPr/>
                    <a:lstStyle/>
                    <a:p>
                      <a:pPr algn="ctr"/>
                      <a:r>
                        <a:rPr lang="en-US" baseline="0" dirty="0" smtClean="0"/>
                        <a:t>Completion Rate*</a:t>
                      </a:r>
                      <a:endParaRPr lang="en-US" dirty="0"/>
                    </a:p>
                  </a:txBody>
                  <a:tcPr anchor="ctr"/>
                </a:tc>
                <a:tc>
                  <a:txBody>
                    <a:bodyPr/>
                    <a:lstStyle/>
                    <a:p>
                      <a:pPr algn="ctr"/>
                      <a:r>
                        <a:rPr lang="en-US" dirty="0" smtClean="0"/>
                        <a:t>Number of Students Initially Enrolled</a:t>
                      </a:r>
                      <a:endParaRPr lang="en-US" dirty="0"/>
                    </a:p>
                  </a:txBody>
                  <a:tcPr/>
                </a:tc>
                <a:tc>
                  <a:txBody>
                    <a:bodyPr/>
                    <a:lstStyle/>
                    <a:p>
                      <a:pPr algn="ctr"/>
                      <a:r>
                        <a:rPr lang="en-US" dirty="0" smtClean="0"/>
                        <a:t>Number of Students Graduating</a:t>
                      </a:r>
                      <a:endParaRPr lang="en-US" dirty="0"/>
                    </a:p>
                  </a:txBody>
                  <a:tcPr/>
                </a:tc>
              </a:tr>
              <a:tr h="370840">
                <a:tc>
                  <a:txBody>
                    <a:bodyPr/>
                    <a:lstStyle/>
                    <a:p>
                      <a:pPr algn="ctr"/>
                      <a:r>
                        <a:rPr lang="en-US" dirty="0" smtClean="0"/>
                        <a:t>2011</a:t>
                      </a:r>
                      <a:endParaRPr lang="en-US" dirty="0"/>
                    </a:p>
                  </a:txBody>
                  <a:tcPr/>
                </a:tc>
                <a:tc>
                  <a:txBody>
                    <a:bodyPr/>
                    <a:lstStyle/>
                    <a:p>
                      <a:pPr algn="ctr"/>
                      <a:r>
                        <a:rPr lang="en-US" dirty="0" smtClean="0"/>
                        <a:t>50%</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2012</a:t>
                      </a:r>
                      <a:endParaRPr lang="en-US" dirty="0"/>
                    </a:p>
                  </a:txBody>
                  <a:tcPr/>
                </a:tc>
                <a:tc>
                  <a:txBody>
                    <a:bodyPr/>
                    <a:lstStyle/>
                    <a:p>
                      <a:pPr algn="ctr"/>
                      <a:r>
                        <a:rPr lang="en-US" dirty="0" smtClean="0"/>
                        <a:t>75%</a:t>
                      </a:r>
                      <a:endParaRPr lang="en-US" dirty="0"/>
                    </a:p>
                  </a:txBody>
                  <a:tcPr/>
                </a:tc>
                <a:tc>
                  <a:txBody>
                    <a:bodyPr/>
                    <a:lstStyle/>
                    <a:p>
                      <a:pPr algn="ctr"/>
                      <a:r>
                        <a:rPr lang="en-US" dirty="0" smtClean="0"/>
                        <a:t>4</a:t>
                      </a:r>
                      <a:endParaRPr lang="en-US" dirty="0"/>
                    </a:p>
                  </a:txBody>
                  <a:tcPr/>
                </a:tc>
                <a:tc>
                  <a:txBody>
                    <a:bodyPr/>
                    <a:lstStyle/>
                    <a:p>
                      <a:pPr algn="ctr"/>
                      <a:r>
                        <a:rPr lang="en-US" dirty="0" smtClean="0"/>
                        <a:t>3</a:t>
                      </a:r>
                      <a:endParaRPr lang="en-US" dirty="0"/>
                    </a:p>
                  </a:txBody>
                  <a:tcPr/>
                </a:tc>
              </a:tr>
              <a:tr h="370840">
                <a:tc>
                  <a:txBody>
                    <a:bodyPr/>
                    <a:lstStyle/>
                    <a:p>
                      <a:pPr algn="ctr"/>
                      <a:r>
                        <a:rPr lang="en-US" dirty="0" smtClean="0"/>
                        <a:t>2013</a:t>
                      </a:r>
                      <a:endParaRPr lang="en-US" dirty="0"/>
                    </a:p>
                  </a:txBody>
                  <a:tcPr/>
                </a:tc>
                <a:tc>
                  <a:txBody>
                    <a:bodyPr/>
                    <a:lstStyle/>
                    <a:p>
                      <a:pPr algn="ctr"/>
                      <a:r>
                        <a:rPr lang="en-US" dirty="0" smtClean="0"/>
                        <a:t>67%</a:t>
                      </a:r>
                      <a:endParaRPr lang="en-US" dirty="0"/>
                    </a:p>
                  </a:txBody>
                  <a:tcPr/>
                </a:tc>
                <a:tc>
                  <a:txBody>
                    <a:bodyPr/>
                    <a:lstStyle/>
                    <a:p>
                      <a:pPr algn="ctr"/>
                      <a:r>
                        <a:rPr lang="en-US" dirty="0" smtClean="0"/>
                        <a:t>3</a:t>
                      </a:r>
                      <a:endParaRPr lang="en-US" dirty="0"/>
                    </a:p>
                  </a:txBody>
                  <a:tcPr/>
                </a:tc>
                <a:tc>
                  <a:txBody>
                    <a:bodyPr/>
                    <a:lstStyle/>
                    <a:p>
                      <a:pPr algn="ctr"/>
                      <a:r>
                        <a:rPr lang="en-US" dirty="0" smtClean="0"/>
                        <a:t>2</a:t>
                      </a:r>
                      <a:endParaRPr lang="en-US" dirty="0"/>
                    </a:p>
                  </a:txBody>
                  <a:tcPr/>
                </a:tc>
              </a:tr>
              <a:tr h="370840">
                <a:tc>
                  <a:txBody>
                    <a:bodyPr/>
                    <a:lstStyle/>
                    <a:p>
                      <a:pPr algn="ctr"/>
                      <a:r>
                        <a:rPr lang="en-US" dirty="0" smtClean="0"/>
                        <a:t>2014</a:t>
                      </a:r>
                      <a:endParaRPr lang="en-US" dirty="0"/>
                    </a:p>
                  </a:txBody>
                  <a:tcPr/>
                </a:tc>
                <a:tc>
                  <a:txBody>
                    <a:bodyPr/>
                    <a:lstStyle/>
                    <a:p>
                      <a:pPr algn="ctr"/>
                      <a:r>
                        <a:rPr lang="en-US" dirty="0" smtClean="0"/>
                        <a:t>0%</a:t>
                      </a:r>
                      <a:endParaRPr lang="en-US" dirty="0"/>
                    </a:p>
                  </a:txBody>
                  <a:tcPr/>
                </a:tc>
                <a:tc>
                  <a:txBody>
                    <a:bodyPr/>
                    <a:lstStyle/>
                    <a:p>
                      <a:pPr algn="ctr"/>
                      <a:r>
                        <a:rPr lang="en-US" dirty="0" smtClean="0"/>
                        <a:t>1</a:t>
                      </a:r>
                      <a:endParaRPr lang="en-US" dirty="0"/>
                    </a:p>
                  </a:txBody>
                  <a:tcPr/>
                </a:tc>
                <a:tc>
                  <a:txBody>
                    <a:bodyPr/>
                    <a:lstStyle/>
                    <a:p>
                      <a:pPr algn="ctr"/>
                      <a:r>
                        <a:rPr lang="en-US" dirty="0" smtClean="0"/>
                        <a:t>0</a:t>
                      </a:r>
                      <a:endParaRPr lang="en-US" dirty="0"/>
                    </a:p>
                  </a:txBody>
                  <a:tcPr/>
                </a:tc>
              </a:tr>
              <a:tr h="370840">
                <a:tc>
                  <a:txBody>
                    <a:bodyPr/>
                    <a:lstStyle/>
                    <a:p>
                      <a:pPr algn="ctr"/>
                      <a:r>
                        <a:rPr lang="en-US" dirty="0" smtClean="0"/>
                        <a:t>2015</a:t>
                      </a:r>
                      <a:endParaRPr lang="en-US" dirty="0"/>
                    </a:p>
                  </a:txBody>
                  <a:tcPr/>
                </a:tc>
                <a:tc>
                  <a:txBody>
                    <a:bodyPr/>
                    <a:lstStyle/>
                    <a:p>
                      <a:pPr algn="ctr"/>
                      <a:r>
                        <a:rPr lang="en-US" dirty="0" smtClean="0"/>
                        <a:t>100%</a:t>
                      </a:r>
                      <a:endParaRPr lang="en-US" dirty="0"/>
                    </a:p>
                  </a:txBody>
                  <a:tcPr/>
                </a:tc>
                <a:tc>
                  <a:txBody>
                    <a:bodyPr/>
                    <a:lstStyle/>
                    <a:p>
                      <a:pPr algn="ctr"/>
                      <a:r>
                        <a:rPr lang="en-US" dirty="0" smtClean="0"/>
                        <a:t>2</a:t>
                      </a:r>
                      <a:endParaRPr lang="en-US" dirty="0"/>
                    </a:p>
                  </a:txBody>
                  <a:tcPr/>
                </a:tc>
                <a:tc>
                  <a:txBody>
                    <a:bodyPr/>
                    <a:lstStyle/>
                    <a:p>
                      <a:pPr algn="ctr"/>
                      <a:r>
                        <a:rPr lang="en-US" dirty="0" smtClean="0"/>
                        <a:t>2</a:t>
                      </a:r>
                      <a:endParaRPr lang="en-US" dirty="0"/>
                    </a:p>
                  </a:txBody>
                  <a:tcPr/>
                </a:tc>
              </a:tr>
            </a:tbl>
          </a:graphicData>
        </a:graphic>
      </p:graphicFrame>
      <p:sp>
        <p:nvSpPr>
          <p:cNvPr id="7" name="TextBox 6"/>
          <p:cNvSpPr txBox="1"/>
          <p:nvPr/>
        </p:nvSpPr>
        <p:spPr>
          <a:xfrm>
            <a:off x="1600200" y="4648200"/>
            <a:ext cx="6096000" cy="1200329"/>
          </a:xfrm>
          <a:prstGeom prst="rect">
            <a:avLst/>
          </a:prstGeom>
          <a:noFill/>
        </p:spPr>
        <p:txBody>
          <a:bodyPr wrap="square" rtlCol="0">
            <a:spAutoFit/>
          </a:bodyPr>
          <a:lstStyle/>
          <a:p>
            <a:pPr algn="just"/>
            <a:r>
              <a:rPr lang="en-US" dirty="0" smtClean="0"/>
              <a:t>* Percentage of initially enrolled students graduating from the Program.  Determined by dividing the number of students completing the Program by the number of students initially enrolled.</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269</TotalTime>
  <Words>301</Words>
  <Application>Microsoft Office PowerPoint</Application>
  <PresentationFormat>On-screen Show (4:3)</PresentationFormat>
  <Paragraphs>91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Program Effectiveness Data</vt:lpstr>
      <vt:lpstr>Pass Rate for UMass Memorial 1st Time Examinees taking the National Credentialing Examination</vt:lpstr>
      <vt:lpstr>Employment Rate within 12 Months  of Graduation</vt:lpstr>
      <vt:lpstr>Annual Program Completion Rate</vt:lpstr>
    </vt:vector>
  </TitlesOfParts>
  <Company>umassmemorial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5-Year Credentialing Rate</dc:title>
  <dc:creator>webstp</dc:creator>
  <cp:lastModifiedBy>Administrator</cp:lastModifiedBy>
  <cp:revision>34</cp:revision>
  <dcterms:created xsi:type="dcterms:W3CDTF">2014-01-14T18:23:56Z</dcterms:created>
  <dcterms:modified xsi:type="dcterms:W3CDTF">2016-07-14T15:52:14Z</dcterms:modified>
</cp:coreProperties>
</file>